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0" r:id="rId22"/>
    <p:sldId id="277" r:id="rId23"/>
    <p:sldId id="278" r:id="rId24"/>
    <p:sldId id="279" r:id="rId25"/>
    <p:sldId id="280"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30F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3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4" name="Rectangle 11"/>
          <p:cNvSpPr/>
          <p:nvPr/>
        </p:nvSpPr>
        <p:spPr>
          <a:xfrm>
            <a:off x="341313" y="928688"/>
            <a:ext cx="8432800" cy="1771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7"/>
          <p:cNvSpPr/>
          <p:nvPr/>
        </p:nvSpPr>
        <p:spPr>
          <a:xfrm>
            <a:off x="457200" y="817563"/>
            <a:ext cx="8229600" cy="11747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7" name="Picture 8" descr="TitleSlideTop.jpg"/>
          <p:cNvPicPr>
            <a:picLocks noChangeAspect="1"/>
          </p:cNvPicPr>
          <p:nvPr/>
        </p:nvPicPr>
        <p:blipFill>
          <a:blip r:embed="rId2"/>
          <a:srcRect/>
          <a:stretch>
            <a:fillRect/>
          </a:stretch>
        </p:blipFill>
        <p:spPr bwMode="auto">
          <a:xfrm>
            <a:off x="457200" y="457200"/>
            <a:ext cx="8229600" cy="357188"/>
          </a:xfrm>
          <a:prstGeom prst="rect">
            <a:avLst/>
          </a:prstGeom>
          <a:noFill/>
          <a:ln w="9525">
            <a:noFill/>
            <a:miter lim="800000"/>
            <a:headEnd/>
            <a:tailEnd/>
          </a:ln>
        </p:spPr>
      </p:pic>
      <p:pic>
        <p:nvPicPr>
          <p:cNvPr id="8" name="Picture 9" descr="TitleSlideBottom.jpg"/>
          <p:cNvPicPr>
            <a:picLocks noChangeAspect="1"/>
          </p:cNvPicPr>
          <p:nvPr/>
        </p:nvPicPr>
        <p:blipFill>
          <a:blip r:embed="rId3"/>
          <a:srcRect/>
          <a:stretch>
            <a:fillRect/>
          </a:stretch>
        </p:blipFill>
        <p:spPr bwMode="auto">
          <a:xfrm>
            <a:off x="457200" y="2700338"/>
            <a:ext cx="8229600" cy="3700462"/>
          </a:xfrm>
          <a:prstGeom prst="rect">
            <a:avLst/>
          </a:prstGeom>
          <a:noFill/>
          <a:ln w="9525">
            <a:noFill/>
            <a:miter lim="800000"/>
            <a:headEnd/>
            <a:tailEnd/>
          </a:ln>
        </p:spPr>
      </p:pic>
      <p:sp>
        <p:nvSpPr>
          <p:cNvPr id="2" name="Title 1"/>
          <p:cNvSpPr>
            <a:spLocks noGrp="1"/>
          </p:cNvSpPr>
          <p:nvPr>
            <p:ph type="ctrTitle"/>
          </p:nvPr>
        </p:nvSpPr>
        <p:spPr>
          <a:xfrm>
            <a:off x="685707" y="968189"/>
            <a:ext cx="7799387" cy="1237130"/>
          </a:xfrm>
        </p:spPr>
        <p:txBody>
          <a:bodyPr/>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9" name="Date Placeholder 3"/>
          <p:cNvSpPr>
            <a:spLocks noGrp="1"/>
          </p:cNvSpPr>
          <p:nvPr>
            <p:ph type="dt" sz="half" idx="10"/>
          </p:nvPr>
        </p:nvSpPr>
        <p:spPr/>
        <p:txBody>
          <a:bodyPr/>
          <a:lstStyle>
            <a:lvl1pPr>
              <a:defRPr/>
            </a:lvl1pPr>
          </a:lstStyle>
          <a:p>
            <a:pPr>
              <a:defRPr/>
            </a:pPr>
            <a:fld id="{DC278FA8-79B0-4321-AD03-9023740C5D53}" type="datetimeFigureOut">
              <a:rPr lang="en-US"/>
              <a:pPr>
                <a:defRPr/>
              </a:pPr>
              <a:t>9/16/2010</a:t>
            </a:fld>
            <a:endParaRPr lang="en-US"/>
          </a:p>
        </p:txBody>
      </p:sp>
      <p:sp>
        <p:nvSpPr>
          <p:cNvPr id="10" name="Slide Number Placeholder 5"/>
          <p:cNvSpPr>
            <a:spLocks noGrp="1"/>
          </p:cNvSpPr>
          <p:nvPr>
            <p:ph type="sldNum" sz="quarter" idx="11"/>
          </p:nvPr>
        </p:nvSpPr>
        <p:spPr>
          <a:xfrm>
            <a:off x="4305300" y="6492875"/>
            <a:ext cx="533400" cy="365125"/>
          </a:xfrm>
        </p:spPr>
        <p:txBody>
          <a:bodyPr wrap="square" tIns="45720" bIns="45720" numCol="1" anchorCtr="0" compatLnSpc="1">
            <a:prstTxWarp prst="textNoShape">
              <a:avLst/>
            </a:prstTxWarp>
          </a:bodyPr>
          <a:lstStyle>
            <a:lvl1pPr algn="ctr" fontAlgn="base">
              <a:spcBef>
                <a:spcPct val="0"/>
              </a:spcBef>
              <a:spcAft>
                <a:spcPct val="0"/>
              </a:spcAft>
              <a:defRPr sz="1100" b="1">
                <a:solidFill>
                  <a:srgbClr val="A6A6A6"/>
                </a:solidFill>
              </a:defRPr>
            </a:lvl1pPr>
          </a:lstStyle>
          <a:p>
            <a:pPr>
              <a:defRPr/>
            </a:pPr>
            <a:fld id="{15B4F755-4CCE-4C87-8109-06D964FB940F}" type="slidenum">
              <a:rPr lang="en-US"/>
              <a:pPr>
                <a:defRPr/>
              </a:pPr>
              <a:t>‹#›</a:t>
            </a:fld>
            <a:endParaRPr lang="en-US"/>
          </a:p>
        </p:txBody>
      </p:sp>
      <p:sp>
        <p:nvSpPr>
          <p:cNvPr id="11"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2" name="Rectangle 6"/>
          <p:cNvSpPr/>
          <p:nvPr/>
        </p:nvSpPr>
        <p:spPr>
          <a:xfrm>
            <a:off x="355600" y="566738"/>
            <a:ext cx="8396288" cy="25971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Rectangle 4"/>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Rectangle 5"/>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Date Placeholder 1"/>
          <p:cNvSpPr>
            <a:spLocks noGrp="1"/>
          </p:cNvSpPr>
          <p:nvPr>
            <p:ph type="dt" sz="half" idx="10"/>
          </p:nvPr>
        </p:nvSpPr>
        <p:spPr/>
        <p:txBody>
          <a:bodyPr/>
          <a:lstStyle>
            <a:lvl1pPr>
              <a:defRPr/>
            </a:lvl1pPr>
          </a:lstStyle>
          <a:p>
            <a:pPr>
              <a:defRPr/>
            </a:pPr>
            <a:fld id="{4E86C32E-1861-43BA-9740-C906DAEDB934}" type="datetimeFigureOut">
              <a:rPr lang="en-US"/>
              <a:pPr>
                <a:defRPr/>
              </a:pPr>
              <a:t>9/16/2010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6581F00E-96A9-4170-9A3D-39F69A5766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5" name="Rectangle 9"/>
          <p:cNvSpPr/>
          <p:nvPr/>
        </p:nvSpPr>
        <p:spPr>
          <a:xfrm>
            <a:off x="333375" y="566738"/>
            <a:ext cx="8455025" cy="213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8"/>
          <p:cNvSpPr/>
          <p:nvPr/>
        </p:nvSpPr>
        <p:spPr>
          <a:xfrm>
            <a:off x="457200" y="4572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89CCBBDF-19DD-413C-BD5C-5C638DD1AE27}" type="datetimeFigureOut">
              <a:rPr lang="en-US"/>
              <a:pPr>
                <a:defRPr/>
              </a:pPr>
              <a:t>9/16/2010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E4A34AB-9D16-4716-99E2-89ACCB8E9B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5" name="Rectangle 9"/>
          <p:cNvSpPr/>
          <p:nvPr/>
        </p:nvSpPr>
        <p:spPr>
          <a:xfrm>
            <a:off x="355600" y="347663"/>
            <a:ext cx="8432800" cy="2352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8"/>
          <p:cNvSpPr/>
          <p:nvPr/>
        </p:nvSpPr>
        <p:spPr>
          <a:xfrm rot="5400000">
            <a:off x="5598319" y="3310731"/>
            <a:ext cx="5943600" cy="23653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658368" y="1644868"/>
            <a:ext cx="3657600" cy="1098332"/>
          </a:xfrm>
        </p:spPr>
        <p:txBody>
          <a:bodyPr/>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0"/>
          <p:cNvSpPr>
            <a:spLocks noGrp="1"/>
          </p:cNvSpPr>
          <p:nvPr>
            <p:ph type="pic" sz="quarter" idx="13"/>
          </p:nvPr>
        </p:nvSpPr>
        <p:spPr>
          <a:xfrm>
            <a:off x="4828032" y="457200"/>
            <a:ext cx="3621024" cy="5943600"/>
          </a:xfrm>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4"/>
          </p:nvPr>
        </p:nvSpPr>
        <p:spPr/>
        <p:txBody>
          <a:bodyPr/>
          <a:lstStyle>
            <a:lvl1pPr>
              <a:defRPr/>
            </a:lvl1pPr>
          </a:lstStyle>
          <a:p>
            <a:pPr>
              <a:defRPr/>
            </a:pPr>
            <a:fld id="{CC37646C-BD14-414C-B839-D489D21EFC36}" type="datetimeFigureOut">
              <a:rPr lang="en-US"/>
              <a:pPr>
                <a:defRPr/>
              </a:pPr>
              <a:t>9/16/2010</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F200B203-649B-4290-B107-B08000B5928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C2DA4834-2981-4172-BB9A-BF4EA49FB950}" type="datetimeFigureOut">
              <a:rPr lang="en-US"/>
              <a:pPr>
                <a:defRPr/>
              </a:pPr>
              <a:t>9/16/2010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9BAE53-5D01-419A-A81A-674E4286312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4" name="Rectangle 10"/>
          <p:cNvSpPr/>
          <p:nvPr/>
        </p:nvSpPr>
        <p:spPr>
          <a:xfrm>
            <a:off x="347663" y="363538"/>
            <a:ext cx="844073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5" name="Picture 8" descr="VerticalRight.jpg"/>
          <p:cNvPicPr>
            <a:picLocks noChangeAspect="1"/>
          </p:cNvPicPr>
          <p:nvPr/>
        </p:nvPicPr>
        <p:blipFill>
          <a:blip r:embed="rId2"/>
          <a:srcRect/>
          <a:stretch>
            <a:fillRect/>
          </a:stretch>
        </p:blipFill>
        <p:spPr bwMode="auto">
          <a:xfrm>
            <a:off x="7112000" y="457200"/>
            <a:ext cx="1546225" cy="5943600"/>
          </a:xfrm>
          <a:prstGeom prst="rect">
            <a:avLst/>
          </a:prstGeom>
          <a:noFill/>
          <a:ln w="9525">
            <a:noFill/>
            <a:miter lim="800000"/>
            <a:headEnd/>
            <a:tailEnd/>
          </a:ln>
        </p:spPr>
      </p:pic>
      <p:sp>
        <p:nvSpPr>
          <p:cNvPr id="6" name="Rectangle 9"/>
          <p:cNvSpPr/>
          <p:nvPr/>
        </p:nvSpPr>
        <p:spPr>
          <a:xfrm rot="5400000">
            <a:off x="4074319" y="3369469"/>
            <a:ext cx="5943600" cy="11906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3"/>
          <p:cNvSpPr>
            <a:spLocks noGrp="1"/>
          </p:cNvSpPr>
          <p:nvPr>
            <p:ph type="dt" sz="half" idx="10"/>
          </p:nvPr>
        </p:nvSpPr>
        <p:spPr/>
        <p:txBody>
          <a:bodyPr/>
          <a:lstStyle>
            <a:lvl1pPr>
              <a:defRPr/>
            </a:lvl1pPr>
          </a:lstStyle>
          <a:p>
            <a:pPr>
              <a:defRPr/>
            </a:pPr>
            <a:fld id="{4C184239-0CBC-4268-B1AE-E9631DEDC876}" type="datetimeFigureOut">
              <a:rPr lang="en-US"/>
              <a:pPr>
                <a:defRPr/>
              </a:pPr>
              <a:t>9/16/2010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1F43E21-0549-49CD-80C6-7D35272F0D6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89725" y="6492875"/>
            <a:ext cx="2133600" cy="365125"/>
          </a:xfrm>
        </p:spPr>
        <p:txBody>
          <a:bodyPr/>
          <a:lstStyle>
            <a:lvl1pPr>
              <a:defRPr/>
            </a:lvl1pPr>
          </a:lstStyle>
          <a:p>
            <a:pPr>
              <a:defRPr/>
            </a:pPr>
            <a:fld id="{CB78309A-06ED-470D-9577-7FDA2BA28F40}" type="datetimeFigureOut">
              <a:rPr lang="en-US"/>
              <a:pPr>
                <a:defRPr/>
              </a:pPr>
              <a:t>9/16/2010</a:t>
            </a:fld>
            <a:endParaRPr lang="en-US"/>
          </a:p>
        </p:txBody>
      </p:sp>
      <p:sp>
        <p:nvSpPr>
          <p:cNvPr id="3" name="Footer Placeholder 2"/>
          <p:cNvSpPr>
            <a:spLocks noGrp="1"/>
          </p:cNvSpPr>
          <p:nvPr>
            <p:ph type="ftr" sz="quarter" idx="11"/>
          </p:nvPr>
        </p:nvSpPr>
        <p:spPr>
          <a:xfrm>
            <a:off x="317500" y="6492875"/>
            <a:ext cx="3416300" cy="365125"/>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379413" y="6149975"/>
            <a:ext cx="533400" cy="365125"/>
          </a:xfrm>
        </p:spPr>
        <p:txBody>
          <a:bodyPr/>
          <a:lstStyle>
            <a:lvl1pPr>
              <a:defRPr/>
            </a:lvl1pPr>
          </a:lstStyle>
          <a:p>
            <a:pPr>
              <a:defRPr/>
            </a:pPr>
            <a:fld id="{FFA2E387-950E-4D06-9D0A-45774378B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CD4C3D65-29E7-4F2A-A617-5097E329CDC8}" type="datetimeFigureOut">
              <a:rPr lang="en-US"/>
              <a:pPr>
                <a:defRPr/>
              </a:pPr>
              <a:t>9/16/2010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6A155D-7F7D-45F2-9FFB-133BC0A4A1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4" name="Rectangle 9"/>
          <p:cNvSpPr/>
          <p:nvPr/>
        </p:nvSpPr>
        <p:spPr>
          <a:xfrm>
            <a:off x="327025" y="363538"/>
            <a:ext cx="8439150" cy="2517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pic>
        <p:nvPicPr>
          <p:cNvPr id="5" name="Picture 6" descr="SectionHeaderLeft.jpg"/>
          <p:cNvPicPr>
            <a:picLocks noChangeAspect="1"/>
          </p:cNvPicPr>
          <p:nvPr/>
        </p:nvPicPr>
        <p:blipFill>
          <a:blip r:embed="rId2"/>
          <a:srcRect/>
          <a:stretch>
            <a:fillRect/>
          </a:stretch>
        </p:blipFill>
        <p:spPr bwMode="auto">
          <a:xfrm>
            <a:off x="469900" y="457200"/>
            <a:ext cx="2217738" cy="5943600"/>
          </a:xfrm>
          <a:prstGeom prst="rect">
            <a:avLst/>
          </a:prstGeom>
          <a:noFill/>
          <a:ln w="9525">
            <a:noFill/>
            <a:miter lim="800000"/>
            <a:headEnd/>
            <a:tailEnd/>
          </a:ln>
        </p:spPr>
      </p:pic>
      <p:sp>
        <p:nvSpPr>
          <p:cNvPr id="6" name="Rectangle 7"/>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8"/>
          <p:cNvSpPr/>
          <p:nvPr/>
        </p:nvSpPr>
        <p:spPr>
          <a:xfrm rot="5400000">
            <a:off x="-223043" y="3369468"/>
            <a:ext cx="5943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098041" y="3575712"/>
            <a:ext cx="5396671" cy="1340467"/>
          </a:xfrm>
        </p:spPr>
        <p:txBody>
          <a:bodyPr/>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48B5A2B1-305F-4FEA-B775-7065BB231C72}" type="datetimeFigureOut">
              <a:rPr lang="en-US"/>
              <a:pPr>
                <a:defRPr/>
              </a:pPr>
              <a:t>9/16/2010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306888" y="6492875"/>
            <a:ext cx="533400" cy="365125"/>
          </a:xfrm>
        </p:spPr>
        <p:txBody>
          <a:bodyPr wrap="square" tIns="45720" bIns="45720" numCol="1" anchorCtr="0" compatLnSpc="1">
            <a:prstTxWarp prst="textNoShape">
              <a:avLst/>
            </a:prstTxWarp>
          </a:bodyPr>
          <a:lstStyle>
            <a:lvl1pPr algn="ctr" fontAlgn="base">
              <a:spcBef>
                <a:spcPct val="0"/>
              </a:spcBef>
              <a:spcAft>
                <a:spcPct val="0"/>
              </a:spcAft>
              <a:defRPr sz="1100" b="1">
                <a:solidFill>
                  <a:srgbClr val="A6A6A6"/>
                </a:solidFill>
              </a:defRPr>
            </a:lvl1pPr>
          </a:lstStyle>
          <a:p>
            <a:pPr>
              <a:defRPr/>
            </a:pPr>
            <a:fld id="{323D2233-C359-4479-9489-A233E1025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1E0B5A90-4060-42D2-A1CB-97ED1CE2792A}" type="datetimeFigureOut">
              <a:rPr lang="en-US"/>
              <a:pPr>
                <a:defRPr/>
              </a:pPr>
              <a:t>9/16/2010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0C8DD3-E0D4-4C6B-AD23-74B562EC963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885281" y="4483894"/>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pPr>
              <a:defRPr/>
            </a:pPr>
            <a:fld id="{0423B384-D541-46CA-B1AE-A34C338B2A9A}" type="datetimeFigureOut">
              <a:rPr lang="en-US"/>
              <a:pPr>
                <a:defRPr/>
              </a:pPr>
              <a:t>9/16/2010</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FD8181D6-8FF6-42DA-B9C9-543284046F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pPr>
              <a:defRPr/>
            </a:pPr>
            <a:fld id="{A251996D-EB55-4F28-AB9F-2F3D0B9D577A}" type="datetimeFigureOut">
              <a:rPr lang="en-US"/>
              <a:pPr>
                <a:defRPr/>
              </a:pPr>
              <a:t>9/16/2010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22556931-2025-4384-BB0A-E2A920CD72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5"/>
          </p:nvPr>
        </p:nvSpPr>
        <p:spPr/>
        <p:txBody>
          <a:bodyPr/>
          <a:lstStyle>
            <a:lvl1pPr>
              <a:defRPr/>
            </a:lvl1pPr>
          </a:lstStyle>
          <a:p>
            <a:pPr>
              <a:defRPr/>
            </a:pPr>
            <a:fld id="{F67FB83C-5A01-4487-A7E4-FF525429F6BC}" type="datetimeFigureOut">
              <a:rPr lang="en-US"/>
              <a:pPr>
                <a:defRPr/>
              </a:pPr>
              <a:t>9/16/2010</a:t>
            </a:fld>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10" name="Slide Number Placeholder 5"/>
          <p:cNvSpPr>
            <a:spLocks noGrp="1"/>
          </p:cNvSpPr>
          <p:nvPr>
            <p:ph type="sldNum" sz="quarter" idx="17"/>
          </p:nvPr>
        </p:nvSpPr>
        <p:spPr/>
        <p:txBody>
          <a:bodyPr/>
          <a:lstStyle>
            <a:lvl1pPr>
              <a:defRPr/>
            </a:lvl1pPr>
          </a:lstStyle>
          <a:p>
            <a:pPr>
              <a:defRPr/>
            </a:pPr>
            <a:fld id="{6B9D590B-12E3-46FC-B273-306A755A1B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a:defRPr/>
            </a:lvl1pPr>
          </a:lstStyle>
          <a:p>
            <a:pPr>
              <a:defRPr/>
            </a:pPr>
            <a:fld id="{818B20D2-688F-4AAB-A89F-A76B492C179B}" type="datetimeFigureOut">
              <a:rPr lang="en-US"/>
              <a:pPr>
                <a:defRPr/>
              </a:pPr>
              <a:t>9/16/2010</a:t>
            </a:fld>
            <a:endParaRPr lang="en-US"/>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12" name="Slide Number Placeholder 5"/>
          <p:cNvSpPr>
            <a:spLocks noGrp="1"/>
          </p:cNvSpPr>
          <p:nvPr>
            <p:ph type="sldNum" sz="quarter" idx="18"/>
          </p:nvPr>
        </p:nvSpPr>
        <p:spPr/>
        <p:txBody>
          <a:bodyPr/>
          <a:lstStyle>
            <a:lvl1pPr>
              <a:defRPr/>
            </a:lvl1pPr>
          </a:lstStyle>
          <a:p>
            <a:pPr>
              <a:defRPr/>
            </a:pPr>
            <a:fld id="{C5636F38-BA4E-4FDC-95C0-02B3D52ECE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15ECE06-68DF-4A91-83F3-264934256606}" type="datetimeFigureOut">
              <a:rPr lang="en-US"/>
              <a:pPr>
                <a:defRPr/>
              </a:pPr>
              <a:t>9/16/2010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B72A78A-8C34-4A4B-8E68-44672CD508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RunningTop-R.jpg"/>
          <p:cNvPicPr>
            <a:picLocks noChangeAspect="1"/>
          </p:cNvPicPr>
          <p:nvPr/>
        </p:nvPicPr>
        <p:blipFill>
          <a:blip r:embed="rId17"/>
          <a:srcRect/>
          <a:stretch>
            <a:fillRect/>
          </a:stretch>
        </p:blipFill>
        <p:spPr bwMode="auto">
          <a:xfrm>
            <a:off x="457200" y="457200"/>
            <a:ext cx="8229600" cy="1382713"/>
          </a:xfrm>
          <a:prstGeom prst="rect">
            <a:avLst/>
          </a:prstGeom>
          <a:noFill/>
          <a:ln w="9525">
            <a:noFill/>
            <a:miter lim="800000"/>
            <a:headEnd/>
            <a:tailEnd/>
          </a:ln>
        </p:spPr>
      </p:pic>
      <p:sp>
        <p:nvSpPr>
          <p:cNvPr id="2" name="Title Placeholder 1"/>
          <p:cNvSpPr>
            <a:spLocks noGrp="1"/>
          </p:cNvSpPr>
          <p:nvPr>
            <p:ph type="title"/>
          </p:nvPr>
        </p:nvSpPr>
        <p:spPr>
          <a:xfrm>
            <a:off x="658813" y="455613"/>
            <a:ext cx="7824787" cy="1323975"/>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1028" name="Text Placeholder 2"/>
          <p:cNvSpPr>
            <a:spLocks noGrp="1"/>
          </p:cNvSpPr>
          <p:nvPr>
            <p:ph type="body" idx="1"/>
          </p:nvPr>
        </p:nvSpPr>
        <p:spPr bwMode="auto">
          <a:xfrm>
            <a:off x="2286000" y="2286000"/>
            <a:ext cx="61976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89725" y="6492875"/>
            <a:ext cx="2133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bg1">
                    <a:lumMod val="65000"/>
                  </a:schemeClr>
                </a:solidFill>
                <a:latin typeface="Calibri" pitchFamily="34" charset="0"/>
              </a:defRPr>
            </a:lvl1pPr>
          </a:lstStyle>
          <a:p>
            <a:pPr>
              <a:defRPr/>
            </a:pPr>
            <a:fld id="{4888A563-9759-4779-BD21-1C74083E42D2}" type="datetimeFigureOut">
              <a:rPr lang="en-US"/>
              <a:pPr>
                <a:defRPr/>
              </a:pPr>
              <a:t>9/16/2010</a:t>
            </a:fld>
            <a:endParaRPr lang="en-US"/>
          </a:p>
        </p:txBody>
      </p:sp>
      <p:sp>
        <p:nvSpPr>
          <p:cNvPr id="5" name="Footer Placeholder 4"/>
          <p:cNvSpPr>
            <a:spLocks noGrp="1"/>
          </p:cNvSpPr>
          <p:nvPr>
            <p:ph type="ftr" sz="quarter" idx="3"/>
          </p:nvPr>
        </p:nvSpPr>
        <p:spPr>
          <a:xfrm>
            <a:off x="317500" y="6492875"/>
            <a:ext cx="34163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A6A6A6"/>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379413" y="6149975"/>
            <a:ext cx="533400" cy="365125"/>
          </a:xfrm>
          <a:prstGeom prst="rect">
            <a:avLst/>
          </a:prstGeom>
        </p:spPr>
        <p:txBody>
          <a:bodyPr vert="horz" lIns="91440" tIns="91440" rIns="91440" bIns="91440" rtlCol="0" anchor="ctr"/>
          <a:lstStyle>
            <a:lvl1pPr algn="l" fontAlgn="auto">
              <a:spcBef>
                <a:spcPts val="0"/>
              </a:spcBef>
              <a:spcAft>
                <a:spcPts val="0"/>
              </a:spcAft>
              <a:defRPr sz="1800" b="0">
                <a:solidFill>
                  <a:schemeClr val="accent1"/>
                </a:solidFill>
                <a:latin typeface="Calibri" pitchFamily="34" charset="0"/>
              </a:defRPr>
            </a:lvl1pPr>
          </a:lstStyle>
          <a:p>
            <a:pPr>
              <a:defRPr/>
            </a:pPr>
            <a:fld id="{5DCF8452-BBF4-4299-A78A-E4E5452B73B8}" type="slidenum">
              <a:rPr lang="en-US"/>
              <a:pPr>
                <a:defRPr/>
              </a:pPr>
              <a:t>‹#›</a:t>
            </a:fld>
            <a:endParaRPr lang="en-US"/>
          </a:p>
        </p:txBody>
      </p:sp>
      <p:sp>
        <p:nvSpPr>
          <p:cNvPr id="7" name="Rectangle 6"/>
          <p:cNvSpPr/>
          <p:nvPr/>
        </p:nvSpPr>
        <p:spPr>
          <a:xfrm>
            <a:off x="320675" y="320675"/>
            <a:ext cx="8502650" cy="621665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57200" y="1841500"/>
            <a:ext cx="8229600" cy="119063"/>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6" r:id="rId1"/>
    <p:sldLayoutId id="2147483674" r:id="rId2"/>
    <p:sldLayoutId id="2147483677" r:id="rId3"/>
    <p:sldLayoutId id="2147483673" r:id="rId4"/>
    <p:sldLayoutId id="2147483678" r:id="rId5"/>
    <p:sldLayoutId id="2147483672" r:id="rId6"/>
    <p:sldLayoutId id="2147483671" r:id="rId7"/>
    <p:sldLayoutId id="2147483670" r:id="rId8"/>
    <p:sldLayoutId id="2147483669" r:id="rId9"/>
    <p:sldLayoutId id="2147483679" r:id="rId10"/>
    <p:sldLayoutId id="2147483680" r:id="rId11"/>
    <p:sldLayoutId id="2147483681" r:id="rId12"/>
    <p:sldLayoutId id="2147483668" r:id="rId13"/>
    <p:sldLayoutId id="2147483682" r:id="rId14"/>
    <p:sldLayoutId id="2147483675" r:id="rId15"/>
  </p:sldLayoutIdLst>
  <p:txStyles>
    <p:titleStyle>
      <a:lvl1pPr algn="r" rtl="0" eaLnBrk="0" fontAlgn="base" hangingPunct="0">
        <a:lnSpc>
          <a:spcPts val="5400"/>
        </a:lnSpc>
        <a:spcBef>
          <a:spcPct val="0"/>
        </a:spcBef>
        <a:spcAft>
          <a:spcPct val="0"/>
        </a:spcAft>
        <a:defRPr sz="5200" kern="1200">
          <a:solidFill>
            <a:schemeClr val="bg1"/>
          </a:solidFill>
          <a:effectLst>
            <a:outerShdw blurRad="50800" dist="38100" dir="2700000" algn="tl" rotWithShape="0">
              <a:prstClr val="black">
                <a:alpha val="40000"/>
              </a:prstClr>
            </a:outerShdw>
          </a:effectLst>
          <a:latin typeface="+mj-lt"/>
          <a:ea typeface="+mj-ea"/>
          <a:cs typeface="+mj-cs"/>
        </a:defRPr>
      </a:lvl1pPr>
      <a:lvl2pPr algn="r" rtl="0" eaLnBrk="0" fontAlgn="base" hangingPunct="0">
        <a:lnSpc>
          <a:spcPts val="5400"/>
        </a:lnSpc>
        <a:spcBef>
          <a:spcPct val="0"/>
        </a:spcBef>
        <a:spcAft>
          <a:spcPct val="0"/>
        </a:spcAft>
        <a:defRPr sz="5200">
          <a:solidFill>
            <a:schemeClr val="bg1"/>
          </a:solidFill>
          <a:latin typeface="Calisto MT" pitchFamily="18" charset="0"/>
        </a:defRPr>
      </a:lvl2pPr>
      <a:lvl3pPr algn="r" rtl="0" eaLnBrk="0" fontAlgn="base" hangingPunct="0">
        <a:lnSpc>
          <a:spcPts val="5400"/>
        </a:lnSpc>
        <a:spcBef>
          <a:spcPct val="0"/>
        </a:spcBef>
        <a:spcAft>
          <a:spcPct val="0"/>
        </a:spcAft>
        <a:defRPr sz="5200">
          <a:solidFill>
            <a:schemeClr val="bg1"/>
          </a:solidFill>
          <a:latin typeface="Calisto MT" pitchFamily="18" charset="0"/>
        </a:defRPr>
      </a:lvl3pPr>
      <a:lvl4pPr algn="r" rtl="0" eaLnBrk="0" fontAlgn="base" hangingPunct="0">
        <a:lnSpc>
          <a:spcPts val="5400"/>
        </a:lnSpc>
        <a:spcBef>
          <a:spcPct val="0"/>
        </a:spcBef>
        <a:spcAft>
          <a:spcPct val="0"/>
        </a:spcAft>
        <a:defRPr sz="5200">
          <a:solidFill>
            <a:schemeClr val="bg1"/>
          </a:solidFill>
          <a:latin typeface="Calisto MT" pitchFamily="18" charset="0"/>
        </a:defRPr>
      </a:lvl4pPr>
      <a:lvl5pPr algn="r" rtl="0" eaLnBrk="0" fontAlgn="base" hangingPunct="0">
        <a:lnSpc>
          <a:spcPts val="5400"/>
        </a:lnSpc>
        <a:spcBef>
          <a:spcPct val="0"/>
        </a:spcBef>
        <a:spcAft>
          <a:spcPct val="0"/>
        </a:spcAft>
        <a:defRPr sz="5200">
          <a:solidFill>
            <a:schemeClr val="bg1"/>
          </a:solidFill>
          <a:latin typeface="Calisto MT" pitchFamily="18" charset="0"/>
        </a:defRPr>
      </a:lvl5pPr>
      <a:lvl6pPr marL="457200" algn="r" rtl="0" fontAlgn="base">
        <a:lnSpc>
          <a:spcPts val="5400"/>
        </a:lnSpc>
        <a:spcBef>
          <a:spcPct val="0"/>
        </a:spcBef>
        <a:spcAft>
          <a:spcPct val="0"/>
        </a:spcAft>
        <a:defRPr sz="5200">
          <a:solidFill>
            <a:schemeClr val="bg1"/>
          </a:solidFill>
          <a:latin typeface="Calisto MT" pitchFamily="18" charset="0"/>
        </a:defRPr>
      </a:lvl6pPr>
      <a:lvl7pPr marL="914400" algn="r" rtl="0" fontAlgn="base">
        <a:lnSpc>
          <a:spcPts val="5400"/>
        </a:lnSpc>
        <a:spcBef>
          <a:spcPct val="0"/>
        </a:spcBef>
        <a:spcAft>
          <a:spcPct val="0"/>
        </a:spcAft>
        <a:defRPr sz="5200">
          <a:solidFill>
            <a:schemeClr val="bg1"/>
          </a:solidFill>
          <a:latin typeface="Calisto MT" pitchFamily="18" charset="0"/>
        </a:defRPr>
      </a:lvl7pPr>
      <a:lvl8pPr marL="1371600" algn="r" rtl="0" fontAlgn="base">
        <a:lnSpc>
          <a:spcPts val="5400"/>
        </a:lnSpc>
        <a:spcBef>
          <a:spcPct val="0"/>
        </a:spcBef>
        <a:spcAft>
          <a:spcPct val="0"/>
        </a:spcAft>
        <a:defRPr sz="5200">
          <a:solidFill>
            <a:schemeClr val="bg1"/>
          </a:solidFill>
          <a:latin typeface="Calisto MT" pitchFamily="18" charset="0"/>
        </a:defRPr>
      </a:lvl8pPr>
      <a:lvl9pPr marL="1828800" algn="r" rtl="0" fontAlgn="base">
        <a:lnSpc>
          <a:spcPts val="5400"/>
        </a:lnSpc>
        <a:spcBef>
          <a:spcPct val="0"/>
        </a:spcBef>
        <a:spcAft>
          <a:spcPct val="0"/>
        </a:spcAft>
        <a:defRPr sz="5200">
          <a:solidFill>
            <a:schemeClr val="bg1"/>
          </a:solidFill>
          <a:latin typeface="Calisto MT" pitchFamily="18" charset="0"/>
        </a:defRPr>
      </a:lvl9pPr>
    </p:titleStyle>
    <p:bodyStyle>
      <a:lvl1pPr marL="282575" indent="-282575" algn="l" rtl="0" eaLnBrk="0" fontAlgn="base" hangingPunct="0">
        <a:spcBef>
          <a:spcPts val="1800"/>
        </a:spcBef>
        <a:spcAft>
          <a:spcPct val="0"/>
        </a:spcAft>
        <a:buClr>
          <a:schemeClr val="accent1"/>
        </a:buClr>
        <a:buSzPct val="75000"/>
        <a:buFont typeface="Wingdings" pitchFamily="2" charset="2"/>
        <a:buChar char="n"/>
        <a:defRPr sz="2000" kern="1200">
          <a:solidFill>
            <a:srgbClr val="262626"/>
          </a:solidFill>
          <a:latin typeface="+mn-lt"/>
          <a:ea typeface="+mn-ea"/>
          <a:cs typeface="+mn-cs"/>
        </a:defRPr>
      </a:lvl1pPr>
      <a:lvl2pPr marL="577850" indent="-2952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2pPr>
      <a:lvl3pPr marL="860425"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3pPr>
      <a:lvl4pPr marL="1143000"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4pPr>
      <a:lvl5pPr marL="1425575" indent="-282575" algn="l" rtl="0" eaLnBrk="0" fontAlgn="base" hangingPunct="0">
        <a:spcBef>
          <a:spcPts val="600"/>
        </a:spcBef>
        <a:spcAft>
          <a:spcPct val="0"/>
        </a:spcAft>
        <a:buClr>
          <a:schemeClr val="accent1"/>
        </a:buClr>
        <a:buSzPct val="75000"/>
        <a:buFont typeface="Wingdings" pitchFamily="2" charset="2"/>
        <a:buChar char="n"/>
        <a:defRPr kern="1200">
          <a:solidFill>
            <a:srgbClr val="26262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bwMode="auto">
          <a:xfrm>
            <a:off x="685800" y="968375"/>
            <a:ext cx="7799388" cy="1236663"/>
          </a:xfrm>
        </p:spPr>
        <p:txBody>
          <a:bodyPr wrap="square" numCol="1" compatLnSpc="1">
            <a:prstTxWarp prst="textNoShape">
              <a:avLst/>
            </a:prstTxWarp>
          </a:bodyPr>
          <a:lstStyle/>
          <a:p>
            <a:pPr eaLnBrk="1" hangingPunct="1"/>
            <a:r>
              <a:rPr lang="en-US" smtClean="0"/>
              <a:t>Modern Short Stories</a:t>
            </a:r>
          </a:p>
        </p:txBody>
      </p:sp>
      <p:sp>
        <p:nvSpPr>
          <p:cNvPr id="3" name="Subtitle 2"/>
          <p:cNvSpPr>
            <a:spLocks noGrp="1"/>
          </p:cNvSpPr>
          <p:nvPr>
            <p:ph type="subTitle" idx="1"/>
          </p:nvPr>
        </p:nvSpPr>
        <p:spPr>
          <a:xfrm>
            <a:off x="685800" y="2209800"/>
            <a:ext cx="7799388" cy="466725"/>
          </a:xfrm>
        </p:spPr>
        <p:txBody>
          <a:bodyPr rtlCol="0">
            <a:normAutofit/>
          </a:bodyPr>
          <a:lstStyle/>
          <a:p>
            <a:pPr eaLnBrk="1" fontAlgn="auto" hangingPunct="1">
              <a:spcAft>
                <a:spcPts val="0"/>
              </a:spcAft>
              <a:defRPr/>
            </a:pPr>
            <a:r>
              <a:rPr lang="en-US" dirty="0" smtClean="0"/>
              <a:t>British Literature (Theme and Symbolism)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Shocking Accident”</a:t>
            </a:r>
            <a:endParaRPr lang="en-US" dirty="0"/>
          </a:p>
        </p:txBody>
      </p:sp>
      <p:sp>
        <p:nvSpPr>
          <p:cNvPr id="3" name="Content Placeholder 2"/>
          <p:cNvSpPr>
            <a:spLocks noGrp="1"/>
          </p:cNvSpPr>
          <p:nvPr>
            <p:ph idx="1"/>
          </p:nvPr>
        </p:nvSpPr>
        <p:spPr>
          <a:xfrm>
            <a:off x="439738" y="2085975"/>
            <a:ext cx="8308975" cy="4772025"/>
          </a:xfrm>
        </p:spPr>
        <p:txBody>
          <a:bodyPr rtlCol="0">
            <a:normAutofit fontScale="92500" lnSpcReduction="20000"/>
          </a:bodyPr>
          <a:lstStyle/>
          <a:p>
            <a:pPr eaLnBrk="1" fontAlgn="auto" hangingPunct="1">
              <a:spcAft>
                <a:spcPts val="0"/>
              </a:spcAft>
              <a:defRPr/>
            </a:pPr>
            <a:r>
              <a:rPr lang="en-US" b="1" dirty="0" smtClean="0">
                <a:solidFill>
                  <a:schemeClr val="tx1">
                    <a:lumMod val="85000"/>
                    <a:lumOff val="15000"/>
                  </a:schemeClr>
                </a:solidFill>
              </a:rPr>
              <a:t>What is the “shocking accident”?</a:t>
            </a:r>
          </a:p>
          <a:p>
            <a:pPr lvl="1" eaLnBrk="1" fontAlgn="auto" hangingPunct="1">
              <a:spcAft>
                <a:spcPts val="0"/>
              </a:spcAft>
              <a:defRPr/>
            </a:pPr>
            <a:r>
              <a:rPr lang="en-US" dirty="0" smtClean="0">
                <a:solidFill>
                  <a:srgbClr val="FF0000"/>
                </a:solidFill>
              </a:rPr>
              <a:t>Jerome’s father is killed by a pig falling on his head</a:t>
            </a:r>
          </a:p>
          <a:p>
            <a:pPr eaLnBrk="1" fontAlgn="auto" hangingPunct="1">
              <a:spcAft>
                <a:spcPts val="0"/>
              </a:spcAft>
              <a:defRPr/>
            </a:pPr>
            <a:r>
              <a:rPr lang="en-US" b="1" dirty="0" smtClean="0">
                <a:solidFill>
                  <a:schemeClr val="tx1">
                    <a:lumMod val="85000"/>
                    <a:lumOff val="15000"/>
                  </a:schemeClr>
                </a:solidFill>
              </a:rPr>
              <a:t>What is the tone of this short story?</a:t>
            </a:r>
          </a:p>
          <a:p>
            <a:pPr lvl="1" eaLnBrk="1" fontAlgn="auto" hangingPunct="1">
              <a:spcAft>
                <a:spcPts val="0"/>
              </a:spcAft>
              <a:defRPr/>
            </a:pPr>
            <a:r>
              <a:rPr lang="en-US" dirty="0" smtClean="0">
                <a:solidFill>
                  <a:srgbClr val="FF0000"/>
                </a:solidFill>
              </a:rPr>
              <a:t>Comic/ Absurd, but why?</a:t>
            </a:r>
          </a:p>
          <a:p>
            <a:pPr eaLnBrk="1" fontAlgn="auto" hangingPunct="1">
              <a:spcAft>
                <a:spcPts val="0"/>
              </a:spcAft>
              <a:defRPr/>
            </a:pPr>
            <a:r>
              <a:rPr lang="en-US" b="1" dirty="0" smtClean="0">
                <a:solidFill>
                  <a:schemeClr val="tx1">
                    <a:lumMod val="85000"/>
                    <a:lumOff val="15000"/>
                  </a:schemeClr>
                </a:solidFill>
              </a:rPr>
              <a:t>After his father’s death, how does Jerome view his father and his death?</a:t>
            </a:r>
          </a:p>
          <a:p>
            <a:pPr lvl="1" eaLnBrk="1" fontAlgn="auto" hangingPunct="1">
              <a:spcAft>
                <a:spcPts val="0"/>
              </a:spcAft>
              <a:defRPr/>
            </a:pPr>
            <a:r>
              <a:rPr lang="en-US" dirty="0" smtClean="0">
                <a:solidFill>
                  <a:srgbClr val="FF0000"/>
                </a:solidFill>
              </a:rPr>
              <a:t>Jerome worships and idolizes his father</a:t>
            </a:r>
          </a:p>
          <a:p>
            <a:pPr lvl="1" eaLnBrk="1" fontAlgn="auto" hangingPunct="1">
              <a:spcAft>
                <a:spcPts val="0"/>
              </a:spcAft>
              <a:defRPr/>
            </a:pPr>
            <a:r>
              <a:rPr lang="en-US" dirty="0" smtClean="0">
                <a:solidFill>
                  <a:srgbClr val="FF0000"/>
                </a:solidFill>
              </a:rPr>
              <a:t>Jerome does not find his father’s death comical and when he recounts the tale to others, he attempts to remove the absurdity to provide his father with some dignity in death.</a:t>
            </a:r>
          </a:p>
          <a:p>
            <a:pPr eaLnBrk="1" fontAlgn="auto" hangingPunct="1">
              <a:spcAft>
                <a:spcPts val="0"/>
              </a:spcAft>
              <a:defRPr/>
            </a:pPr>
            <a:r>
              <a:rPr lang="en-US" b="1" dirty="0" smtClean="0">
                <a:solidFill>
                  <a:schemeClr val="tx1">
                    <a:lumMod val="85000"/>
                    <a:lumOff val="15000"/>
                  </a:schemeClr>
                </a:solidFill>
              </a:rPr>
              <a:t>How do others view Jerome’s father’s death?</a:t>
            </a:r>
          </a:p>
          <a:p>
            <a:pPr lvl="1" eaLnBrk="1" fontAlgn="auto" hangingPunct="1">
              <a:spcAft>
                <a:spcPts val="0"/>
              </a:spcAft>
              <a:defRPr/>
            </a:pPr>
            <a:r>
              <a:rPr lang="en-US" dirty="0" smtClean="0">
                <a:solidFill>
                  <a:srgbClr val="FF0000"/>
                </a:solidFill>
              </a:rPr>
              <a:t>As comical/ funny</a:t>
            </a:r>
          </a:p>
          <a:p>
            <a:pPr lvl="2" eaLnBrk="1" fontAlgn="auto" hangingPunct="1">
              <a:spcAft>
                <a:spcPts val="0"/>
              </a:spcAft>
              <a:defRPr/>
            </a:pPr>
            <a:r>
              <a:rPr lang="en-US" dirty="0" smtClean="0">
                <a:solidFill>
                  <a:srgbClr val="FF0000"/>
                </a:solidFill>
              </a:rPr>
              <a:t>Is the death “shocking”?</a:t>
            </a:r>
          </a:p>
          <a:p>
            <a:pPr lvl="3" eaLnBrk="1" fontAlgn="auto" hangingPunct="1">
              <a:spcAft>
                <a:spcPts val="0"/>
              </a:spcAft>
              <a:defRPr/>
            </a:pPr>
            <a:r>
              <a:rPr lang="en-US" dirty="0" smtClean="0">
                <a:solidFill>
                  <a:srgbClr val="FF0000"/>
                </a:solidFill>
              </a:rPr>
              <a:t>The death is ridiculous, not necessarily shocking.</a:t>
            </a:r>
          </a:p>
          <a:p>
            <a:pPr lvl="3" eaLnBrk="1" fontAlgn="auto" hangingPunct="1">
              <a:spcAft>
                <a:spcPts val="0"/>
              </a:spcAft>
              <a:defRPr/>
            </a:pPr>
            <a:r>
              <a:rPr lang="en-US" dirty="0" smtClean="0">
                <a:solidFill>
                  <a:srgbClr val="FF0000"/>
                </a:solidFill>
              </a:rPr>
              <a:t>People would normally express shock because of the seriousness of the event, yet most people struggle to hold back laughter.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accel="50000" decel="5000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accel="50000" decel="5000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accel="50000" decel="5000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accel="50000" decel="5000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accel="50000" decel="50000" fill="hold" grpId="0"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Shocking Accident”</a:t>
            </a:r>
            <a:endParaRPr lang="en-US" dirty="0"/>
          </a:p>
        </p:txBody>
      </p:sp>
      <p:sp>
        <p:nvSpPr>
          <p:cNvPr id="26626" name="Content Placeholder 2"/>
          <p:cNvSpPr>
            <a:spLocks noGrp="1"/>
          </p:cNvSpPr>
          <p:nvPr>
            <p:ph idx="1"/>
          </p:nvPr>
        </p:nvSpPr>
        <p:spPr>
          <a:xfrm>
            <a:off x="407988" y="2286000"/>
            <a:ext cx="8340725" cy="4143375"/>
          </a:xfrm>
        </p:spPr>
        <p:txBody>
          <a:bodyPr/>
          <a:lstStyle/>
          <a:p>
            <a:pPr eaLnBrk="1" hangingPunct="1"/>
            <a:r>
              <a:rPr lang="en-US" b="1" smtClean="0"/>
              <a:t>What is Jerome’s question after hearing the news about his father? What does this do for his relationships with others?</a:t>
            </a:r>
          </a:p>
          <a:p>
            <a:pPr eaLnBrk="1" hangingPunct="1"/>
            <a:endParaRPr lang="en-US" b="1" smtClean="0"/>
          </a:p>
          <a:p>
            <a:pPr eaLnBrk="1" hangingPunct="1"/>
            <a:r>
              <a:rPr lang="en-US" b="1" smtClean="0"/>
              <a:t> What is ironic about Jerome’s connection with Sally?</a:t>
            </a:r>
          </a:p>
          <a:p>
            <a:pPr eaLnBrk="1" hangingPunct="1">
              <a:buFont typeface="Wingdings" pitchFamily="2" charset="2"/>
              <a:buNone/>
            </a:pPr>
            <a:endParaRPr lang="en-US" b="1" smtClean="0"/>
          </a:p>
          <a:p>
            <a:pPr eaLnBrk="1" hangingPunct="1"/>
            <a:r>
              <a:rPr lang="en-US" b="1" smtClean="0"/>
              <a:t>What is a theme of this text?</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Shocking Accident”</a:t>
            </a:r>
            <a:endParaRPr lang="en-US" dirty="0"/>
          </a:p>
        </p:txBody>
      </p:sp>
      <p:sp>
        <p:nvSpPr>
          <p:cNvPr id="3" name="Content Placeholder 2"/>
          <p:cNvSpPr>
            <a:spLocks noGrp="1"/>
          </p:cNvSpPr>
          <p:nvPr>
            <p:ph idx="1"/>
          </p:nvPr>
        </p:nvSpPr>
        <p:spPr>
          <a:xfrm>
            <a:off x="407988" y="2286000"/>
            <a:ext cx="8340725" cy="4143375"/>
          </a:xfrm>
        </p:spPr>
        <p:txBody>
          <a:bodyPr rtlCol="0">
            <a:normAutofit lnSpcReduction="10000"/>
          </a:bodyPr>
          <a:lstStyle/>
          <a:p>
            <a:pPr eaLnBrk="1" fontAlgn="auto" hangingPunct="1">
              <a:spcAft>
                <a:spcPts val="0"/>
              </a:spcAft>
              <a:defRPr/>
            </a:pPr>
            <a:r>
              <a:rPr lang="en-US" b="1" dirty="0" smtClean="0">
                <a:solidFill>
                  <a:schemeClr val="tx1">
                    <a:lumMod val="85000"/>
                    <a:lumOff val="15000"/>
                  </a:schemeClr>
                </a:solidFill>
              </a:rPr>
              <a:t>What is Jerome’s question after hearing the news about his father? What does this do for his relationships with others?</a:t>
            </a:r>
          </a:p>
          <a:p>
            <a:pPr lvl="1" eaLnBrk="1" fontAlgn="auto" hangingPunct="1">
              <a:spcAft>
                <a:spcPts val="0"/>
              </a:spcAft>
              <a:defRPr/>
            </a:pPr>
            <a:r>
              <a:rPr lang="en-US" dirty="0" smtClean="0">
                <a:solidFill>
                  <a:srgbClr val="FF0000"/>
                </a:solidFill>
              </a:rPr>
              <a:t>Jerome: “What happened to the pig?”</a:t>
            </a:r>
          </a:p>
          <a:p>
            <a:pPr lvl="1" eaLnBrk="1" fontAlgn="auto" hangingPunct="1">
              <a:spcAft>
                <a:spcPts val="0"/>
              </a:spcAft>
              <a:defRPr/>
            </a:pPr>
            <a:r>
              <a:rPr lang="en-US" dirty="0" smtClean="0">
                <a:solidFill>
                  <a:srgbClr val="FF0000"/>
                </a:solidFill>
              </a:rPr>
              <a:t>This response isolates or distances him from others who find humor in the circumstances surrounding his father’s death</a:t>
            </a:r>
            <a:endParaRPr lang="en-US" b="1" dirty="0" smtClean="0">
              <a:solidFill>
                <a:schemeClr val="tx1">
                  <a:lumMod val="85000"/>
                  <a:lumOff val="15000"/>
                </a:schemeClr>
              </a:solidFill>
            </a:endParaRPr>
          </a:p>
          <a:p>
            <a:pPr eaLnBrk="1" fontAlgn="auto" hangingPunct="1">
              <a:spcAft>
                <a:spcPts val="0"/>
              </a:spcAft>
              <a:defRPr/>
            </a:pPr>
            <a:r>
              <a:rPr lang="en-US" b="1" dirty="0" smtClean="0">
                <a:solidFill>
                  <a:schemeClr val="tx1">
                    <a:lumMod val="85000"/>
                    <a:lumOff val="15000"/>
                  </a:schemeClr>
                </a:solidFill>
              </a:rPr>
              <a:t> What is ironic about Jerome’s connection with Sally?</a:t>
            </a:r>
          </a:p>
          <a:p>
            <a:pPr lvl="1" eaLnBrk="1" fontAlgn="auto" hangingPunct="1">
              <a:spcAft>
                <a:spcPts val="0"/>
              </a:spcAft>
              <a:defRPr/>
            </a:pPr>
            <a:r>
              <a:rPr lang="en-US" dirty="0" smtClean="0">
                <a:solidFill>
                  <a:srgbClr val="FF0000"/>
                </a:solidFill>
              </a:rPr>
              <a:t>Sally does not laugh at the story and responds with the same question as Jerome, concerning the pig.</a:t>
            </a:r>
          </a:p>
          <a:p>
            <a:pPr lvl="1" eaLnBrk="1" fontAlgn="auto" hangingPunct="1">
              <a:spcAft>
                <a:spcPts val="0"/>
              </a:spcAft>
              <a:defRPr/>
            </a:pPr>
            <a:r>
              <a:rPr lang="en-US" dirty="0" smtClean="0">
                <a:solidFill>
                  <a:srgbClr val="FF0000"/>
                </a:solidFill>
              </a:rPr>
              <a:t>It is ironic because the same response that separated him from everyone else, connects him with Sally.</a:t>
            </a:r>
            <a:endParaRPr lang="en-US" dirty="0" smtClean="0">
              <a:solidFill>
                <a:schemeClr val="tx1">
                  <a:lumMod val="85000"/>
                  <a:lumOff val="15000"/>
                </a:schemeClr>
              </a:solidFill>
            </a:endParaRPr>
          </a:p>
          <a:p>
            <a:pPr eaLnBrk="1" fontAlgn="auto" hangingPunct="1">
              <a:spcAft>
                <a:spcPts val="0"/>
              </a:spcAft>
              <a:defRPr/>
            </a:pPr>
            <a:r>
              <a:rPr lang="en-US" b="1" dirty="0" smtClean="0">
                <a:solidFill>
                  <a:schemeClr val="tx1">
                    <a:lumMod val="85000"/>
                    <a:lumOff val="15000"/>
                  </a:schemeClr>
                </a:solidFill>
              </a:rPr>
              <a:t>What is a theme of this text?</a:t>
            </a:r>
          </a:p>
          <a:p>
            <a:pPr lvl="1" eaLnBrk="1" fontAlgn="auto" hangingPunct="1">
              <a:spcAft>
                <a:spcPts val="0"/>
              </a:spcAft>
              <a:defRPr/>
            </a:pPr>
            <a:r>
              <a:rPr lang="en-US" dirty="0" smtClean="0">
                <a:solidFill>
                  <a:srgbClr val="FF0000"/>
                </a:solidFill>
              </a:rPr>
              <a:t>Life is absurd.  Modern life is unpredictable and bizarre.</a:t>
            </a:r>
          </a:p>
          <a:p>
            <a:pPr eaLnBrk="1" fontAlgn="auto" hangingPunct="1">
              <a:spcAft>
                <a:spcPts val="0"/>
              </a:spcAft>
              <a:defRPr/>
            </a:pPr>
            <a:endParaRPr lang="en-US"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accel="50000" decel="5000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James Joyce (1882-1941)</a:t>
            </a:r>
            <a:endParaRPr lang="en-US" dirty="0"/>
          </a:p>
        </p:txBody>
      </p:sp>
      <p:sp>
        <p:nvSpPr>
          <p:cNvPr id="3" name="Content Placeholder 2"/>
          <p:cNvSpPr>
            <a:spLocks noGrp="1"/>
          </p:cNvSpPr>
          <p:nvPr>
            <p:ph idx="1"/>
          </p:nvPr>
        </p:nvSpPr>
        <p:spPr>
          <a:xfrm>
            <a:off x="454025" y="2054225"/>
            <a:ext cx="8029575" cy="4578350"/>
          </a:xfrm>
        </p:spPr>
        <p:txBody>
          <a:bodyPr rtlCol="0">
            <a:normAutofit fontScale="85000" lnSpcReduction="10000"/>
          </a:bodyPr>
          <a:lstStyle/>
          <a:p>
            <a:pPr eaLnBrk="1" fontAlgn="auto" hangingPunct="1">
              <a:spcAft>
                <a:spcPts val="0"/>
              </a:spcAft>
              <a:defRPr/>
            </a:pPr>
            <a:r>
              <a:rPr lang="en-US" dirty="0" smtClean="0">
                <a:solidFill>
                  <a:schemeClr val="tx1">
                    <a:lumMod val="85000"/>
                    <a:lumOff val="15000"/>
                  </a:schemeClr>
                </a:solidFill>
              </a:rPr>
              <a:t>Born in Ireland in 1882.</a:t>
            </a:r>
          </a:p>
          <a:p>
            <a:pPr lvl="1" eaLnBrk="1" fontAlgn="auto" hangingPunct="1">
              <a:spcAft>
                <a:spcPts val="0"/>
              </a:spcAft>
              <a:defRPr/>
            </a:pPr>
            <a:r>
              <a:rPr lang="en-US" dirty="0" smtClean="0">
                <a:solidFill>
                  <a:schemeClr val="tx1">
                    <a:lumMod val="85000"/>
                    <a:lumOff val="15000"/>
                  </a:schemeClr>
                </a:solidFill>
              </a:rPr>
              <a:t>Family and teachers wanted him to become a priest, yet Joyce pursued his own way as a writer.</a:t>
            </a:r>
          </a:p>
          <a:p>
            <a:pPr eaLnBrk="1" fontAlgn="auto" hangingPunct="1">
              <a:spcAft>
                <a:spcPts val="0"/>
              </a:spcAft>
              <a:defRPr/>
            </a:pPr>
            <a:r>
              <a:rPr lang="en-US" dirty="0" smtClean="0">
                <a:solidFill>
                  <a:schemeClr val="tx1">
                    <a:lumMod val="85000"/>
                    <a:lumOff val="15000"/>
                  </a:schemeClr>
                </a:solidFill>
              </a:rPr>
              <a:t>In 1904, he left Ireland to travel and began working on some of his greatest achievements.</a:t>
            </a:r>
          </a:p>
          <a:p>
            <a:pPr eaLnBrk="1" fontAlgn="auto" hangingPunct="1">
              <a:spcAft>
                <a:spcPts val="0"/>
              </a:spcAft>
              <a:defRPr/>
            </a:pPr>
            <a:r>
              <a:rPr lang="en-US" dirty="0" smtClean="0">
                <a:solidFill>
                  <a:schemeClr val="tx1">
                    <a:lumMod val="85000"/>
                    <a:lumOff val="15000"/>
                  </a:schemeClr>
                </a:solidFill>
              </a:rPr>
              <a:t>He is known for his innovations in plot, character, and language.</a:t>
            </a:r>
          </a:p>
          <a:p>
            <a:pPr lvl="1" eaLnBrk="1" fontAlgn="auto" hangingPunct="1">
              <a:spcAft>
                <a:spcPts val="0"/>
              </a:spcAft>
              <a:defRPr/>
            </a:pPr>
            <a:r>
              <a:rPr lang="en-US" dirty="0" smtClean="0">
                <a:solidFill>
                  <a:schemeClr val="tx1">
                    <a:lumMod val="85000"/>
                    <a:lumOff val="15000"/>
                  </a:schemeClr>
                </a:solidFill>
              </a:rPr>
              <a:t>Joyce is said to be “one of the re-inventors of modern fiction.”</a:t>
            </a:r>
          </a:p>
          <a:p>
            <a:pPr eaLnBrk="1" fontAlgn="auto" hangingPunct="1">
              <a:spcAft>
                <a:spcPts val="0"/>
              </a:spcAft>
              <a:defRPr/>
            </a:pPr>
            <a:r>
              <a:rPr lang="en-US" dirty="0" smtClean="0">
                <a:solidFill>
                  <a:schemeClr val="tx1">
                    <a:lumMod val="85000"/>
                    <a:lumOff val="15000"/>
                  </a:schemeClr>
                </a:solidFill>
              </a:rPr>
              <a:t>His main works are </a:t>
            </a:r>
            <a:r>
              <a:rPr lang="en-US" i="1" dirty="0" smtClean="0">
                <a:solidFill>
                  <a:schemeClr val="tx1">
                    <a:lumMod val="85000"/>
                    <a:lumOff val="15000"/>
                  </a:schemeClr>
                </a:solidFill>
              </a:rPr>
              <a:t>Dubliners, A Portrait of the Artist as a Young Man, Ulysses</a:t>
            </a:r>
            <a:r>
              <a:rPr lang="en-US" dirty="0" smtClean="0">
                <a:solidFill>
                  <a:schemeClr val="tx1">
                    <a:lumMod val="85000"/>
                    <a:lumOff val="15000"/>
                  </a:schemeClr>
                </a:solidFill>
              </a:rPr>
              <a:t>, and </a:t>
            </a:r>
            <a:r>
              <a:rPr lang="en-US" i="1" dirty="0" smtClean="0">
                <a:solidFill>
                  <a:schemeClr val="tx1">
                    <a:lumMod val="85000"/>
                    <a:lumOff val="15000"/>
                  </a:schemeClr>
                </a:solidFill>
              </a:rPr>
              <a:t>Finnegan’s Wake</a:t>
            </a:r>
            <a:r>
              <a:rPr lang="en-US" dirty="0" smtClean="0">
                <a:solidFill>
                  <a:schemeClr val="tx1">
                    <a:lumMod val="85000"/>
                    <a:lumOff val="15000"/>
                  </a:schemeClr>
                </a:solidFill>
              </a:rPr>
              <a:t>.</a:t>
            </a:r>
          </a:p>
          <a:p>
            <a:pPr eaLnBrk="1" fontAlgn="auto" hangingPunct="1">
              <a:spcAft>
                <a:spcPts val="0"/>
              </a:spcAft>
              <a:defRPr/>
            </a:pPr>
            <a:r>
              <a:rPr lang="en-US" dirty="0" smtClean="0">
                <a:solidFill>
                  <a:schemeClr val="tx1">
                    <a:lumMod val="85000"/>
                    <a:lumOff val="15000"/>
                  </a:schemeClr>
                </a:solidFill>
              </a:rPr>
              <a:t>He was thought to have been schizophrenic, making living with him very difficult.</a:t>
            </a:r>
          </a:p>
          <a:p>
            <a:pPr lvl="1" eaLnBrk="1" fontAlgn="auto" hangingPunct="1">
              <a:spcAft>
                <a:spcPts val="0"/>
              </a:spcAft>
              <a:defRPr/>
            </a:pPr>
            <a:r>
              <a:rPr lang="en-US" dirty="0" smtClean="0">
                <a:solidFill>
                  <a:schemeClr val="tx1">
                    <a:lumMod val="85000"/>
                    <a:lumOff val="15000"/>
                  </a:schemeClr>
                </a:solidFill>
              </a:rPr>
              <a:t>It is believed that without the aid of his family and close friends, many of is works would never have been completed.</a:t>
            </a:r>
          </a:p>
          <a:p>
            <a:pPr eaLnBrk="1" fontAlgn="auto" hangingPunct="1">
              <a:spcAft>
                <a:spcPts val="0"/>
              </a:spcAft>
              <a:defRPr/>
            </a:pPr>
            <a:r>
              <a:rPr lang="en-US" dirty="0" smtClean="0">
                <a:solidFill>
                  <a:schemeClr val="tx1">
                    <a:lumMod val="85000"/>
                    <a:lumOff val="15000"/>
                  </a:schemeClr>
                </a:solidFill>
              </a:rPr>
              <a:t>He died of a perforated ulcer in 1941.</a:t>
            </a:r>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 name="Content Placeholder 2"/>
          <p:cNvSpPr>
            <a:spLocks noGrp="1"/>
          </p:cNvSpPr>
          <p:nvPr>
            <p:ph idx="1"/>
          </p:nvPr>
        </p:nvSpPr>
        <p:spPr>
          <a:xfrm>
            <a:off x="423863" y="2038350"/>
            <a:ext cx="8386762" cy="4468813"/>
          </a:xfrm>
        </p:spPr>
        <p:txBody>
          <a:bodyPr/>
          <a:lstStyle/>
          <a:p>
            <a:pPr eaLnBrk="1" hangingPunct="1"/>
            <a:r>
              <a:rPr lang="en-US" smtClean="0"/>
              <a:t>What is </a:t>
            </a:r>
            <a:r>
              <a:rPr lang="en-US" b="1" smtClean="0"/>
              <a:t>epiphany</a:t>
            </a:r>
            <a:r>
              <a:rPr lang="en-US" smtClean="0"/>
              <a:t>?</a:t>
            </a:r>
          </a:p>
          <a:p>
            <a:pPr eaLnBrk="1" hangingPunct="1"/>
            <a:r>
              <a:rPr lang="en-US" smtClean="0">
                <a:solidFill>
                  <a:srgbClr val="FF0000"/>
                </a:solidFill>
              </a:rPr>
              <a:t>A character’s sudden insight, which forms the climax of the story. (It is often labeled as a plot device)</a:t>
            </a:r>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0722" name="Content Placeholder 2"/>
          <p:cNvSpPr>
            <a:spLocks noGrp="1"/>
          </p:cNvSpPr>
          <p:nvPr>
            <p:ph idx="1"/>
          </p:nvPr>
        </p:nvSpPr>
        <p:spPr>
          <a:xfrm>
            <a:off x="423863" y="2038350"/>
            <a:ext cx="8386762" cy="4468813"/>
          </a:xfrm>
        </p:spPr>
        <p:txBody>
          <a:bodyPr/>
          <a:lstStyle/>
          <a:p>
            <a:pPr eaLnBrk="1" hangingPunct="1"/>
            <a:r>
              <a:rPr lang="en-US" b="1" smtClean="0"/>
              <a:t>How is the setting described?  Infer as to what this may tell us about the plot of the story.</a:t>
            </a:r>
          </a:p>
          <a:p>
            <a:pPr eaLnBrk="1" hangingPunct="1"/>
            <a:endParaRPr lang="en-US" b="1" smtClean="0"/>
          </a:p>
          <a:p>
            <a:pPr eaLnBrk="1" hangingPunct="1"/>
            <a:r>
              <a:rPr lang="en-US" b="1" smtClean="0"/>
              <a:t>On whom does the young boy have a crush?  How do we realize he likes this girl?</a:t>
            </a:r>
          </a:p>
          <a:p>
            <a:pPr eaLnBrk="1" hangingPunct="1"/>
            <a:endParaRPr lang="en-US" b="1" smtClean="0"/>
          </a:p>
          <a:p>
            <a:pPr eaLnBrk="1" hangingPunct="1"/>
            <a:r>
              <a:rPr lang="en-US" b="1" smtClean="0"/>
              <a:t>After speaking with the girl, the boy says if he goes to “Araby,” he will do what?  How does this affect the boys other activities?</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 name="Content Placeholder 2"/>
          <p:cNvSpPr>
            <a:spLocks noGrp="1"/>
          </p:cNvSpPr>
          <p:nvPr>
            <p:ph idx="1"/>
          </p:nvPr>
        </p:nvSpPr>
        <p:spPr>
          <a:xfrm>
            <a:off x="423863" y="2038350"/>
            <a:ext cx="8386762" cy="4468813"/>
          </a:xfrm>
        </p:spPr>
        <p:txBody>
          <a:bodyPr rtlCol="0">
            <a:normAutofit fontScale="92500" lnSpcReduction="20000"/>
          </a:bodyPr>
          <a:lstStyle/>
          <a:p>
            <a:pPr eaLnBrk="1" fontAlgn="auto" hangingPunct="1">
              <a:spcAft>
                <a:spcPts val="0"/>
              </a:spcAft>
              <a:defRPr/>
            </a:pPr>
            <a:r>
              <a:rPr lang="en-US" b="1" dirty="0" smtClean="0">
                <a:solidFill>
                  <a:schemeClr val="tx1">
                    <a:lumMod val="85000"/>
                    <a:lumOff val="15000"/>
                  </a:schemeClr>
                </a:solidFill>
              </a:rPr>
              <a:t>How is the setting described?  Infer as to what this may tell us about the plot of the story.</a:t>
            </a:r>
          </a:p>
          <a:p>
            <a:pPr lvl="1" eaLnBrk="1" fontAlgn="auto" hangingPunct="1">
              <a:spcAft>
                <a:spcPts val="0"/>
              </a:spcAft>
              <a:defRPr/>
            </a:pPr>
            <a:r>
              <a:rPr lang="en-US" dirty="0" smtClean="0">
                <a:solidFill>
                  <a:srgbClr val="FF0000"/>
                </a:solidFill>
              </a:rPr>
              <a:t>Grim, dark</a:t>
            </a:r>
          </a:p>
          <a:p>
            <a:pPr lvl="2" eaLnBrk="1" fontAlgn="auto" hangingPunct="1">
              <a:spcAft>
                <a:spcPts val="0"/>
              </a:spcAft>
              <a:defRPr/>
            </a:pPr>
            <a:r>
              <a:rPr lang="en-US" dirty="0" smtClean="0">
                <a:solidFill>
                  <a:srgbClr val="FF0000"/>
                </a:solidFill>
              </a:rPr>
              <a:t>Lives on a “blind,” or dead-end street</a:t>
            </a:r>
          </a:p>
          <a:p>
            <a:pPr lvl="1" eaLnBrk="1" fontAlgn="auto" hangingPunct="1">
              <a:spcAft>
                <a:spcPts val="0"/>
              </a:spcAft>
              <a:defRPr/>
            </a:pPr>
            <a:r>
              <a:rPr lang="en-US" dirty="0" smtClean="0">
                <a:solidFill>
                  <a:srgbClr val="FF0000"/>
                </a:solidFill>
              </a:rPr>
              <a:t>The setting weighs heavily against the boy and his chances for success</a:t>
            </a:r>
          </a:p>
          <a:p>
            <a:pPr eaLnBrk="1" fontAlgn="auto" hangingPunct="1">
              <a:spcAft>
                <a:spcPts val="0"/>
              </a:spcAft>
              <a:defRPr/>
            </a:pPr>
            <a:r>
              <a:rPr lang="en-US" b="1" dirty="0" smtClean="0">
                <a:solidFill>
                  <a:schemeClr val="tx1">
                    <a:lumMod val="85000"/>
                    <a:lumOff val="15000"/>
                  </a:schemeClr>
                </a:solidFill>
              </a:rPr>
              <a:t>On whom does the young boy have a crush?  How do we realize he likes this girl?</a:t>
            </a:r>
          </a:p>
          <a:p>
            <a:pPr lvl="1" eaLnBrk="1" fontAlgn="auto" hangingPunct="1">
              <a:spcAft>
                <a:spcPts val="0"/>
              </a:spcAft>
              <a:defRPr/>
            </a:pPr>
            <a:r>
              <a:rPr lang="en-US" dirty="0" err="1" smtClean="0">
                <a:solidFill>
                  <a:srgbClr val="FF0000"/>
                </a:solidFill>
              </a:rPr>
              <a:t>Mangen’s</a:t>
            </a:r>
            <a:r>
              <a:rPr lang="en-US" dirty="0" smtClean="0">
                <a:solidFill>
                  <a:srgbClr val="FF0000"/>
                </a:solidFill>
              </a:rPr>
              <a:t>  sister</a:t>
            </a:r>
          </a:p>
          <a:p>
            <a:pPr lvl="1" eaLnBrk="1" fontAlgn="auto" hangingPunct="1">
              <a:spcAft>
                <a:spcPts val="0"/>
              </a:spcAft>
              <a:defRPr/>
            </a:pPr>
            <a:r>
              <a:rPr lang="en-US" dirty="0" smtClean="0">
                <a:solidFill>
                  <a:srgbClr val="FF0000"/>
                </a:solidFill>
              </a:rPr>
              <a:t>He watches her leave her house everyday.  He looks forward to watching her leave every morning.</a:t>
            </a:r>
          </a:p>
          <a:p>
            <a:pPr eaLnBrk="1" fontAlgn="auto" hangingPunct="1">
              <a:spcAft>
                <a:spcPts val="0"/>
              </a:spcAft>
              <a:defRPr/>
            </a:pPr>
            <a:r>
              <a:rPr lang="en-US" b="1" dirty="0" smtClean="0">
                <a:solidFill>
                  <a:schemeClr val="tx1">
                    <a:lumMod val="85000"/>
                    <a:lumOff val="15000"/>
                  </a:schemeClr>
                </a:solidFill>
              </a:rPr>
              <a:t>After speaking with the girl, the boy says if he goes to “</a:t>
            </a:r>
            <a:r>
              <a:rPr lang="en-US" b="1" dirty="0" err="1" smtClean="0">
                <a:solidFill>
                  <a:schemeClr val="tx1">
                    <a:lumMod val="85000"/>
                    <a:lumOff val="15000"/>
                  </a:schemeClr>
                </a:solidFill>
              </a:rPr>
              <a:t>Araby</a:t>
            </a:r>
            <a:r>
              <a:rPr lang="en-US" b="1" dirty="0" smtClean="0">
                <a:solidFill>
                  <a:schemeClr val="tx1">
                    <a:lumMod val="85000"/>
                    <a:lumOff val="15000"/>
                  </a:schemeClr>
                </a:solidFill>
              </a:rPr>
              <a:t>,” he will do what?  How does this affect the boys other activities?</a:t>
            </a:r>
          </a:p>
          <a:p>
            <a:pPr lvl="1" eaLnBrk="1" fontAlgn="auto" hangingPunct="1">
              <a:spcAft>
                <a:spcPts val="0"/>
              </a:spcAft>
              <a:defRPr/>
            </a:pPr>
            <a:r>
              <a:rPr lang="en-US" dirty="0" smtClean="0">
                <a:solidFill>
                  <a:srgbClr val="FF0000"/>
                </a:solidFill>
              </a:rPr>
              <a:t>He will buy her a gift.</a:t>
            </a:r>
          </a:p>
          <a:p>
            <a:pPr lvl="1" eaLnBrk="1" fontAlgn="auto" hangingPunct="1">
              <a:spcAft>
                <a:spcPts val="0"/>
              </a:spcAft>
              <a:defRPr/>
            </a:pPr>
            <a:r>
              <a:rPr lang="en-US" dirty="0" smtClean="0">
                <a:solidFill>
                  <a:srgbClr val="FF0000"/>
                </a:solidFill>
              </a:rPr>
              <a:t>He is unable to focus at school and is restless at home.</a:t>
            </a:r>
          </a:p>
          <a:p>
            <a:pPr eaLnBrk="1" fontAlgn="auto" hangingPunct="1">
              <a:spcAft>
                <a:spcPts val="0"/>
              </a:spcAft>
              <a:defRPr/>
            </a:pPr>
            <a:endParaRPr lang="en-US" dirty="0" smtClean="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accel="50000" decel="5000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accel="50000" decel="5000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2770" name="Content Placeholder 2"/>
          <p:cNvSpPr>
            <a:spLocks noGrp="1"/>
          </p:cNvSpPr>
          <p:nvPr>
            <p:ph idx="1"/>
          </p:nvPr>
        </p:nvSpPr>
        <p:spPr>
          <a:xfrm>
            <a:off x="423863" y="2038350"/>
            <a:ext cx="8386762" cy="4468813"/>
          </a:xfrm>
        </p:spPr>
        <p:txBody>
          <a:bodyPr/>
          <a:lstStyle/>
          <a:p>
            <a:pPr eaLnBrk="1" hangingPunct="1"/>
            <a:r>
              <a:rPr lang="en-US" b="1" smtClean="0"/>
              <a:t>The boy says “he could interpret those signs” of his uncle when he came home.  What is the uncle doing?  What is he trying to tell us about his uncle?  How does the boy feel while this is taking place?</a:t>
            </a:r>
          </a:p>
          <a:p>
            <a:pPr eaLnBrk="1" hangingPunct="1"/>
            <a:endParaRPr lang="en-US" b="1" smtClean="0"/>
          </a:p>
          <a:p>
            <a:pPr eaLnBrk="1" hangingPunct="1"/>
            <a:endParaRPr lang="en-US" b="1" smtClean="0"/>
          </a:p>
          <a:p>
            <a:pPr eaLnBrk="1" hangingPunct="1"/>
            <a:r>
              <a:rPr lang="en-US" b="1" smtClean="0"/>
              <a:t>What occurs when the boy finally reaches the bazaar?</a:t>
            </a:r>
          </a:p>
          <a:p>
            <a:pPr eaLnBrk="1" hangingPunct="1"/>
            <a:endParaRPr lang="en-US" b="1" smtClean="0"/>
          </a:p>
          <a:p>
            <a:pPr eaLnBrk="1" hangingPunct="1"/>
            <a:endParaRPr lang="en-US" b="1"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 name="Content Placeholder 2"/>
          <p:cNvSpPr>
            <a:spLocks noGrp="1"/>
          </p:cNvSpPr>
          <p:nvPr>
            <p:ph idx="1"/>
          </p:nvPr>
        </p:nvSpPr>
        <p:spPr>
          <a:xfrm>
            <a:off x="423863" y="2038350"/>
            <a:ext cx="8386762" cy="4468813"/>
          </a:xfrm>
        </p:spPr>
        <p:txBody>
          <a:bodyPr/>
          <a:lstStyle/>
          <a:p>
            <a:pPr eaLnBrk="1" hangingPunct="1"/>
            <a:r>
              <a:rPr lang="en-US" b="1" smtClean="0"/>
              <a:t>The boy says “he could interpret those signs” of his uncle when he came home.  What is the uncle doing?  What is he trying to tell us about his uncle?  How does the boy feel while this is taking place?</a:t>
            </a:r>
          </a:p>
          <a:p>
            <a:pPr lvl="1" eaLnBrk="1" hangingPunct="1"/>
            <a:r>
              <a:rPr lang="en-US" smtClean="0">
                <a:solidFill>
                  <a:srgbClr val="FF0000"/>
                </a:solidFill>
              </a:rPr>
              <a:t>Talking to himself and throwing his coat on the coat rack.</a:t>
            </a:r>
          </a:p>
          <a:p>
            <a:pPr lvl="1" eaLnBrk="1" hangingPunct="1"/>
            <a:r>
              <a:rPr lang="en-US" smtClean="0">
                <a:solidFill>
                  <a:srgbClr val="FF0000"/>
                </a:solidFill>
              </a:rPr>
              <a:t>He is drunk.	</a:t>
            </a:r>
          </a:p>
          <a:p>
            <a:pPr lvl="2" eaLnBrk="1" hangingPunct="1"/>
            <a:r>
              <a:rPr lang="en-US" smtClean="0">
                <a:solidFill>
                  <a:srgbClr val="FF0000"/>
                </a:solidFill>
              </a:rPr>
              <a:t>This makes the boy anxious with what may happen.</a:t>
            </a:r>
            <a:endParaRPr lang="en-US" smtClean="0"/>
          </a:p>
          <a:p>
            <a:pPr eaLnBrk="1" hangingPunct="1"/>
            <a:r>
              <a:rPr lang="en-US" b="1" smtClean="0"/>
              <a:t>What occurs when the boy finally reaches the bazaar?</a:t>
            </a:r>
          </a:p>
          <a:p>
            <a:pPr lvl="1" eaLnBrk="1" hangingPunct="1"/>
            <a:r>
              <a:rPr lang="en-US" smtClean="0">
                <a:solidFill>
                  <a:srgbClr val="FF0000"/>
                </a:solidFill>
              </a:rPr>
              <a:t>He overpays, finds almost nobody there, and the people that are there seem bored.</a:t>
            </a:r>
          </a:p>
          <a:p>
            <a:pPr lvl="1" eaLnBrk="1" hangingPunct="1"/>
            <a:r>
              <a:rPr lang="en-US" smtClean="0">
                <a:solidFill>
                  <a:srgbClr val="FF0000"/>
                </a:solidFill>
              </a:rPr>
              <a:t>He expects this place to be exotic, but nothing meets his expectations.</a:t>
            </a:r>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4818" name="Content Placeholder 2"/>
          <p:cNvSpPr>
            <a:spLocks noGrp="1"/>
          </p:cNvSpPr>
          <p:nvPr>
            <p:ph idx="1"/>
          </p:nvPr>
        </p:nvSpPr>
        <p:spPr>
          <a:xfrm>
            <a:off x="439738" y="2070100"/>
            <a:ext cx="8293100" cy="4389438"/>
          </a:xfrm>
        </p:spPr>
        <p:txBody>
          <a:bodyPr/>
          <a:lstStyle/>
          <a:p>
            <a:pPr eaLnBrk="1" hangingPunct="1"/>
            <a:r>
              <a:rPr lang="en-US" sz="2400" b="1" smtClean="0"/>
              <a:t>What epiphany does the boy come to?</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D.H. Lawrence (1885-1930)</a:t>
            </a:r>
            <a:endParaRPr lang="en-US" dirty="0"/>
          </a:p>
        </p:txBody>
      </p:sp>
      <p:sp>
        <p:nvSpPr>
          <p:cNvPr id="3" name="Content Placeholder 2"/>
          <p:cNvSpPr>
            <a:spLocks noGrp="1"/>
          </p:cNvSpPr>
          <p:nvPr>
            <p:ph idx="1"/>
          </p:nvPr>
        </p:nvSpPr>
        <p:spPr>
          <a:xfrm>
            <a:off x="658813" y="2006600"/>
            <a:ext cx="7824787" cy="4657725"/>
          </a:xfrm>
        </p:spPr>
        <p:txBody>
          <a:bodyPr rtlCol="0">
            <a:normAutofit fontScale="92500" lnSpcReduction="20000"/>
          </a:bodyPr>
          <a:lstStyle/>
          <a:p>
            <a:pPr eaLnBrk="1" fontAlgn="auto" hangingPunct="1">
              <a:spcAft>
                <a:spcPts val="0"/>
              </a:spcAft>
              <a:defRPr/>
            </a:pPr>
            <a:r>
              <a:rPr lang="en-US" dirty="0" smtClean="0">
                <a:solidFill>
                  <a:schemeClr val="tx1">
                    <a:lumMod val="85000"/>
                    <a:lumOff val="15000"/>
                  </a:schemeClr>
                </a:solidFill>
              </a:rPr>
              <a:t>Literary achievements overshadowed by controversy</a:t>
            </a:r>
          </a:p>
          <a:p>
            <a:pPr lvl="1" eaLnBrk="1" fontAlgn="auto" hangingPunct="1">
              <a:spcAft>
                <a:spcPts val="0"/>
              </a:spcAft>
              <a:defRPr/>
            </a:pPr>
            <a:r>
              <a:rPr lang="en-US" dirty="0" smtClean="0">
                <a:solidFill>
                  <a:schemeClr val="tx1">
                    <a:lumMod val="85000"/>
                    <a:lumOff val="15000"/>
                  </a:schemeClr>
                </a:solidFill>
              </a:rPr>
              <a:t>Unorthodox positions on politics and morality</a:t>
            </a:r>
          </a:p>
          <a:p>
            <a:pPr eaLnBrk="1" fontAlgn="auto" hangingPunct="1">
              <a:spcAft>
                <a:spcPts val="0"/>
              </a:spcAft>
              <a:defRPr/>
            </a:pPr>
            <a:r>
              <a:rPr lang="en-US" dirty="0" smtClean="0">
                <a:solidFill>
                  <a:schemeClr val="tx1">
                    <a:lumMod val="85000"/>
                    <a:lumOff val="15000"/>
                  </a:schemeClr>
                </a:solidFill>
              </a:rPr>
              <a:t>Born in Nottinghamshire in 1885</a:t>
            </a:r>
          </a:p>
          <a:p>
            <a:pPr lvl="1" eaLnBrk="1" fontAlgn="auto" hangingPunct="1">
              <a:spcAft>
                <a:spcPts val="0"/>
              </a:spcAft>
              <a:defRPr/>
            </a:pPr>
            <a:r>
              <a:rPr lang="en-US" dirty="0" smtClean="0">
                <a:solidFill>
                  <a:schemeClr val="tx1">
                    <a:lumMod val="85000"/>
                    <a:lumOff val="15000"/>
                  </a:schemeClr>
                </a:solidFill>
              </a:rPr>
              <a:t>Left school to become a clerk and contracted pneumonia.</a:t>
            </a:r>
          </a:p>
          <a:p>
            <a:pPr lvl="1" eaLnBrk="1" fontAlgn="auto" hangingPunct="1">
              <a:spcAft>
                <a:spcPts val="0"/>
              </a:spcAft>
              <a:defRPr/>
            </a:pPr>
            <a:r>
              <a:rPr lang="en-US" dirty="0" smtClean="0">
                <a:solidFill>
                  <a:schemeClr val="tx1">
                    <a:lumMod val="85000"/>
                    <a:lumOff val="15000"/>
                  </a:schemeClr>
                </a:solidFill>
              </a:rPr>
              <a:t>After recovering, he decided to become a teacher.</a:t>
            </a:r>
          </a:p>
          <a:p>
            <a:pPr eaLnBrk="1" fontAlgn="auto" hangingPunct="1">
              <a:spcAft>
                <a:spcPts val="0"/>
              </a:spcAft>
              <a:defRPr/>
            </a:pPr>
            <a:r>
              <a:rPr lang="en-US" dirty="0" smtClean="0">
                <a:solidFill>
                  <a:schemeClr val="tx1">
                    <a:lumMod val="85000"/>
                    <a:lumOff val="15000"/>
                  </a:schemeClr>
                </a:solidFill>
              </a:rPr>
              <a:t>Thought to be a German spy during WWI</a:t>
            </a:r>
          </a:p>
          <a:p>
            <a:pPr lvl="1" eaLnBrk="1" fontAlgn="auto" hangingPunct="1">
              <a:spcAft>
                <a:spcPts val="0"/>
              </a:spcAft>
              <a:defRPr/>
            </a:pPr>
            <a:r>
              <a:rPr lang="en-US" dirty="0" smtClean="0">
                <a:solidFill>
                  <a:schemeClr val="tx1">
                    <a:lumMod val="85000"/>
                    <a:lumOff val="15000"/>
                  </a:schemeClr>
                </a:solidFill>
              </a:rPr>
              <a:t>Left England shortly after the war.</a:t>
            </a:r>
          </a:p>
          <a:p>
            <a:pPr lvl="1" eaLnBrk="1" fontAlgn="auto" hangingPunct="1">
              <a:spcAft>
                <a:spcPts val="0"/>
              </a:spcAft>
              <a:defRPr/>
            </a:pPr>
            <a:r>
              <a:rPr lang="en-US" dirty="0" smtClean="0">
                <a:solidFill>
                  <a:schemeClr val="tx1">
                    <a:lumMod val="85000"/>
                    <a:lumOff val="15000"/>
                  </a:schemeClr>
                </a:solidFill>
              </a:rPr>
              <a:t>Travelled abroad to multiple countries</a:t>
            </a:r>
          </a:p>
          <a:p>
            <a:pPr lvl="2" eaLnBrk="1" fontAlgn="auto" hangingPunct="1">
              <a:spcAft>
                <a:spcPts val="0"/>
              </a:spcAft>
              <a:defRPr/>
            </a:pPr>
            <a:r>
              <a:rPr lang="en-US" dirty="0" smtClean="0">
                <a:solidFill>
                  <a:schemeClr val="tx1">
                    <a:lumMod val="85000"/>
                    <a:lumOff val="15000"/>
                  </a:schemeClr>
                </a:solidFill>
              </a:rPr>
              <a:t>Became settings for many of his works.</a:t>
            </a:r>
          </a:p>
          <a:p>
            <a:pPr eaLnBrk="1" fontAlgn="auto" hangingPunct="1">
              <a:spcAft>
                <a:spcPts val="0"/>
              </a:spcAft>
              <a:defRPr/>
            </a:pPr>
            <a:r>
              <a:rPr lang="en-US" dirty="0" smtClean="0">
                <a:solidFill>
                  <a:schemeClr val="tx1">
                    <a:lumMod val="85000"/>
                    <a:lumOff val="15000"/>
                  </a:schemeClr>
                </a:solidFill>
              </a:rPr>
              <a:t>Wrote </a:t>
            </a:r>
            <a:r>
              <a:rPr lang="en-US" i="1" dirty="0" smtClean="0">
                <a:solidFill>
                  <a:schemeClr val="tx1">
                    <a:lumMod val="85000"/>
                    <a:lumOff val="15000"/>
                  </a:schemeClr>
                </a:solidFill>
              </a:rPr>
              <a:t>Women in Love </a:t>
            </a:r>
            <a:r>
              <a:rPr lang="en-US" dirty="0" smtClean="0">
                <a:solidFill>
                  <a:schemeClr val="tx1">
                    <a:lumMod val="85000"/>
                    <a:lumOff val="15000"/>
                  </a:schemeClr>
                </a:solidFill>
              </a:rPr>
              <a:t>and </a:t>
            </a:r>
            <a:r>
              <a:rPr lang="en-US" i="1" dirty="0" smtClean="0">
                <a:solidFill>
                  <a:schemeClr val="tx1">
                    <a:lumMod val="85000"/>
                    <a:lumOff val="15000"/>
                  </a:schemeClr>
                </a:solidFill>
              </a:rPr>
              <a:t>Lady </a:t>
            </a:r>
            <a:r>
              <a:rPr lang="en-US" i="1" dirty="0" err="1" smtClean="0">
                <a:solidFill>
                  <a:schemeClr val="tx1">
                    <a:lumMod val="85000"/>
                    <a:lumOff val="15000"/>
                  </a:schemeClr>
                </a:solidFill>
              </a:rPr>
              <a:t>Chatterly’s</a:t>
            </a:r>
            <a:r>
              <a:rPr lang="en-US" i="1" dirty="0" smtClean="0">
                <a:solidFill>
                  <a:schemeClr val="tx1">
                    <a:lumMod val="85000"/>
                    <a:lumOff val="15000"/>
                  </a:schemeClr>
                </a:solidFill>
              </a:rPr>
              <a:t> Lover</a:t>
            </a:r>
          </a:p>
          <a:p>
            <a:pPr eaLnBrk="1" fontAlgn="auto" hangingPunct="1">
              <a:spcAft>
                <a:spcPts val="0"/>
              </a:spcAft>
              <a:defRPr/>
            </a:pPr>
            <a:r>
              <a:rPr lang="en-US" dirty="0" smtClean="0">
                <a:solidFill>
                  <a:schemeClr val="tx1">
                    <a:lumMod val="85000"/>
                    <a:lumOff val="15000"/>
                  </a:schemeClr>
                </a:solidFill>
              </a:rPr>
              <a:t>Died of Tuberculosis shortly after completing </a:t>
            </a:r>
            <a:r>
              <a:rPr lang="en-US" i="1" dirty="0" smtClean="0">
                <a:solidFill>
                  <a:schemeClr val="tx1">
                    <a:lumMod val="85000"/>
                    <a:lumOff val="15000"/>
                  </a:schemeClr>
                </a:solidFill>
              </a:rPr>
              <a:t>Lady </a:t>
            </a:r>
            <a:r>
              <a:rPr lang="en-US" i="1" dirty="0" err="1" smtClean="0">
                <a:solidFill>
                  <a:schemeClr val="tx1">
                    <a:lumMod val="85000"/>
                    <a:lumOff val="15000"/>
                  </a:schemeClr>
                </a:solidFill>
              </a:rPr>
              <a:t>Chatterly’s</a:t>
            </a:r>
            <a:r>
              <a:rPr lang="en-US" i="1" dirty="0" smtClean="0">
                <a:solidFill>
                  <a:schemeClr val="tx1">
                    <a:lumMod val="85000"/>
                    <a:lumOff val="15000"/>
                  </a:schemeClr>
                </a:solidFill>
              </a:rPr>
              <a:t> Lover</a:t>
            </a:r>
          </a:p>
          <a:p>
            <a:pPr eaLnBrk="1" fontAlgn="auto" hangingPunct="1">
              <a:spcAft>
                <a:spcPts val="0"/>
              </a:spcAft>
              <a:defRPr/>
            </a:pPr>
            <a:r>
              <a:rPr lang="en-US" dirty="0" smtClean="0">
                <a:solidFill>
                  <a:schemeClr val="tx1">
                    <a:lumMod val="85000"/>
                    <a:lumOff val="15000"/>
                  </a:schemeClr>
                </a:solidFill>
              </a:rPr>
              <a:t>After his death, Lawrence’s works were praised for its vivid setting and psychological insight.</a:t>
            </a:r>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t>
            </a:r>
            <a:r>
              <a:rPr lang="en-US" dirty="0" err="1" smtClean="0"/>
              <a:t>Araby</a:t>
            </a:r>
            <a:r>
              <a:rPr lang="en-US" dirty="0" smtClean="0"/>
              <a:t>”</a:t>
            </a:r>
            <a:endParaRPr lang="en-US" dirty="0"/>
          </a:p>
        </p:txBody>
      </p:sp>
      <p:sp>
        <p:nvSpPr>
          <p:cNvPr id="35842" name="Content Placeholder 2"/>
          <p:cNvSpPr>
            <a:spLocks noGrp="1"/>
          </p:cNvSpPr>
          <p:nvPr>
            <p:ph idx="1"/>
          </p:nvPr>
        </p:nvSpPr>
        <p:spPr>
          <a:xfrm>
            <a:off x="439738" y="2070100"/>
            <a:ext cx="8293100" cy="4389438"/>
          </a:xfrm>
        </p:spPr>
        <p:txBody>
          <a:bodyPr/>
          <a:lstStyle/>
          <a:p>
            <a:pPr eaLnBrk="1" hangingPunct="1"/>
            <a:r>
              <a:rPr lang="en-US" sz="2400" b="1" smtClean="0"/>
              <a:t>What epiphany does the boy come to?</a:t>
            </a:r>
          </a:p>
          <a:p>
            <a:pPr lvl="1" eaLnBrk="1" hangingPunct="1"/>
            <a:r>
              <a:rPr lang="en-US" sz="2400" smtClean="0">
                <a:solidFill>
                  <a:srgbClr val="FF0000"/>
                </a:solidFill>
              </a:rPr>
              <a:t>Broadly: The Futility of human pursuits.</a:t>
            </a:r>
          </a:p>
          <a:p>
            <a:pPr lvl="1" eaLnBrk="1" hangingPunct="1"/>
            <a:r>
              <a:rPr lang="en-US" sz="2400" smtClean="0">
                <a:solidFill>
                  <a:srgbClr val="FF0000"/>
                </a:solidFill>
              </a:rPr>
              <a:t>Specifically: The boy will never be able to satisfy his desires.</a:t>
            </a:r>
          </a:p>
          <a:p>
            <a:pPr lvl="2" eaLnBrk="1" hangingPunct="1"/>
            <a:r>
              <a:rPr lang="en-US" sz="2400" smtClean="0">
                <a:solidFill>
                  <a:srgbClr val="FF0000"/>
                </a:solidFill>
              </a:rPr>
              <a:t>The futility of finding a gift parallels the futility of winning the girl’s affection.   </a:t>
            </a:r>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Joseph Conrad (1857-1924)</a:t>
            </a:r>
            <a:endParaRPr lang="en-US" dirty="0"/>
          </a:p>
        </p:txBody>
      </p:sp>
      <p:sp>
        <p:nvSpPr>
          <p:cNvPr id="3" name="Content Placeholder 2"/>
          <p:cNvSpPr>
            <a:spLocks noGrp="1"/>
          </p:cNvSpPr>
          <p:nvPr>
            <p:ph idx="1"/>
          </p:nvPr>
        </p:nvSpPr>
        <p:spPr>
          <a:xfrm>
            <a:off x="376238" y="2070100"/>
            <a:ext cx="8340725" cy="4437063"/>
          </a:xfrm>
        </p:spPr>
        <p:txBody>
          <a:bodyPr rtlCol="0">
            <a:normAutofit fontScale="92500" lnSpcReduction="20000"/>
          </a:bodyPr>
          <a:lstStyle/>
          <a:p>
            <a:pPr eaLnBrk="1" fontAlgn="auto" hangingPunct="1">
              <a:spcAft>
                <a:spcPts val="0"/>
              </a:spcAft>
              <a:defRPr/>
            </a:pPr>
            <a:r>
              <a:rPr lang="en-US" dirty="0" smtClean="0">
                <a:solidFill>
                  <a:schemeClr val="tx1">
                    <a:lumMod val="85000"/>
                    <a:lumOff val="15000"/>
                  </a:schemeClr>
                </a:solidFill>
              </a:rPr>
              <a:t>Conrad is one of the greatest writers in English literature, yet English was his 3</a:t>
            </a:r>
            <a:r>
              <a:rPr lang="en-US" baseline="30000" dirty="0" smtClean="0">
                <a:solidFill>
                  <a:schemeClr val="tx1">
                    <a:lumMod val="85000"/>
                    <a:lumOff val="15000"/>
                  </a:schemeClr>
                </a:solidFill>
              </a:rPr>
              <a:t>rd</a:t>
            </a:r>
            <a:r>
              <a:rPr lang="en-US" dirty="0" smtClean="0">
                <a:solidFill>
                  <a:schemeClr val="tx1">
                    <a:lumMod val="85000"/>
                    <a:lumOff val="15000"/>
                  </a:schemeClr>
                </a:solidFill>
              </a:rPr>
              <a:t> language. (1</a:t>
            </a:r>
            <a:r>
              <a:rPr lang="en-US" baseline="30000" dirty="0" smtClean="0">
                <a:solidFill>
                  <a:schemeClr val="tx1">
                    <a:lumMod val="85000"/>
                    <a:lumOff val="15000"/>
                  </a:schemeClr>
                </a:solidFill>
              </a:rPr>
              <a:t>st</a:t>
            </a:r>
            <a:r>
              <a:rPr lang="en-US" dirty="0" smtClean="0">
                <a:solidFill>
                  <a:schemeClr val="tx1">
                    <a:lumMod val="85000"/>
                    <a:lumOff val="15000"/>
                  </a:schemeClr>
                </a:solidFill>
              </a:rPr>
              <a:t>- Polish; 2</a:t>
            </a:r>
            <a:r>
              <a:rPr lang="en-US" baseline="30000" dirty="0" smtClean="0">
                <a:solidFill>
                  <a:schemeClr val="tx1">
                    <a:lumMod val="85000"/>
                    <a:lumOff val="15000"/>
                  </a:schemeClr>
                </a:solidFill>
              </a:rPr>
              <a:t>nd</a:t>
            </a:r>
            <a:r>
              <a:rPr lang="en-US" dirty="0" smtClean="0">
                <a:solidFill>
                  <a:schemeClr val="tx1">
                    <a:lumMod val="85000"/>
                    <a:lumOff val="15000"/>
                  </a:schemeClr>
                </a:solidFill>
              </a:rPr>
              <a:t>- Russian)</a:t>
            </a:r>
          </a:p>
          <a:p>
            <a:pPr eaLnBrk="1" fontAlgn="auto" hangingPunct="1">
              <a:spcAft>
                <a:spcPts val="0"/>
              </a:spcAft>
              <a:defRPr/>
            </a:pPr>
            <a:r>
              <a:rPr lang="en-US" dirty="0" smtClean="0">
                <a:solidFill>
                  <a:schemeClr val="tx1">
                    <a:lumMod val="85000"/>
                    <a:lumOff val="15000"/>
                  </a:schemeClr>
                </a:solidFill>
              </a:rPr>
              <a:t>Conrad was born </a:t>
            </a:r>
            <a:r>
              <a:rPr lang="en-US" dirty="0" err="1" smtClean="0">
                <a:solidFill>
                  <a:schemeClr val="tx1">
                    <a:lumMod val="85000"/>
                    <a:lumOff val="15000"/>
                  </a:schemeClr>
                </a:solidFill>
              </a:rPr>
              <a:t>Jozef</a:t>
            </a:r>
            <a:r>
              <a:rPr lang="en-US" dirty="0" smtClean="0">
                <a:solidFill>
                  <a:schemeClr val="tx1">
                    <a:lumMod val="85000"/>
                    <a:lumOff val="15000"/>
                  </a:schemeClr>
                </a:solidFill>
              </a:rPr>
              <a:t> </a:t>
            </a:r>
            <a:r>
              <a:rPr lang="en-US" dirty="0" err="1" smtClean="0">
                <a:solidFill>
                  <a:schemeClr val="tx1">
                    <a:lumMod val="85000"/>
                    <a:lumOff val="15000"/>
                  </a:schemeClr>
                </a:solidFill>
              </a:rPr>
              <a:t>Teodor</a:t>
            </a:r>
            <a:r>
              <a:rPr lang="en-US" dirty="0" smtClean="0">
                <a:solidFill>
                  <a:schemeClr val="tx1">
                    <a:lumMod val="85000"/>
                    <a:lumOff val="15000"/>
                  </a:schemeClr>
                </a:solidFill>
              </a:rPr>
              <a:t> </a:t>
            </a:r>
            <a:r>
              <a:rPr lang="en-US" dirty="0" err="1" smtClean="0">
                <a:solidFill>
                  <a:schemeClr val="tx1">
                    <a:lumMod val="85000"/>
                    <a:lumOff val="15000"/>
                  </a:schemeClr>
                </a:solidFill>
              </a:rPr>
              <a:t>Konrad</a:t>
            </a:r>
            <a:r>
              <a:rPr lang="en-US" dirty="0" smtClean="0">
                <a:solidFill>
                  <a:schemeClr val="tx1">
                    <a:lumMod val="85000"/>
                    <a:lumOff val="15000"/>
                  </a:schemeClr>
                </a:solidFill>
              </a:rPr>
              <a:t> </a:t>
            </a:r>
            <a:r>
              <a:rPr lang="en-US" dirty="0" err="1" smtClean="0">
                <a:solidFill>
                  <a:schemeClr val="tx1">
                    <a:lumMod val="85000"/>
                    <a:lumOff val="15000"/>
                  </a:schemeClr>
                </a:solidFill>
              </a:rPr>
              <a:t>Korzeniowski</a:t>
            </a:r>
            <a:r>
              <a:rPr lang="en-US" dirty="0" smtClean="0">
                <a:solidFill>
                  <a:schemeClr val="tx1">
                    <a:lumMod val="85000"/>
                    <a:lumOff val="15000"/>
                  </a:schemeClr>
                </a:solidFill>
              </a:rPr>
              <a:t> in Poland in 1857 and became an orphan at the age of 11. (Born into Polish nobility)</a:t>
            </a:r>
          </a:p>
          <a:p>
            <a:pPr lvl="1" eaLnBrk="1" fontAlgn="auto" hangingPunct="1">
              <a:spcAft>
                <a:spcPts val="0"/>
              </a:spcAft>
              <a:defRPr/>
            </a:pPr>
            <a:r>
              <a:rPr lang="en-US" dirty="0" smtClean="0">
                <a:solidFill>
                  <a:schemeClr val="tx1">
                    <a:lumMod val="85000"/>
                    <a:lumOff val="15000"/>
                  </a:schemeClr>
                </a:solidFill>
              </a:rPr>
              <a:t>When he was 17, he fled Russian-occupied Poland for France and later England. </a:t>
            </a:r>
          </a:p>
          <a:p>
            <a:pPr lvl="1" eaLnBrk="1" fontAlgn="auto" hangingPunct="1">
              <a:spcAft>
                <a:spcPts val="0"/>
              </a:spcAft>
              <a:defRPr/>
            </a:pPr>
            <a:r>
              <a:rPr lang="en-US" dirty="0" smtClean="0">
                <a:solidFill>
                  <a:schemeClr val="tx1">
                    <a:lumMod val="85000"/>
                    <a:lumOff val="15000"/>
                  </a:schemeClr>
                </a:solidFill>
              </a:rPr>
              <a:t>He spent the next 6 years as an apprentice seaman</a:t>
            </a:r>
          </a:p>
          <a:p>
            <a:pPr eaLnBrk="1" fontAlgn="auto" hangingPunct="1">
              <a:spcAft>
                <a:spcPts val="0"/>
              </a:spcAft>
              <a:defRPr/>
            </a:pPr>
            <a:r>
              <a:rPr lang="en-US" dirty="0" smtClean="0">
                <a:solidFill>
                  <a:schemeClr val="tx1">
                    <a:lumMod val="85000"/>
                    <a:lumOff val="15000"/>
                  </a:schemeClr>
                </a:solidFill>
              </a:rPr>
              <a:t>In 1886, Conrad became a master mariner and an English citizen.</a:t>
            </a:r>
          </a:p>
          <a:p>
            <a:pPr eaLnBrk="1" fontAlgn="auto" hangingPunct="1">
              <a:spcAft>
                <a:spcPts val="0"/>
              </a:spcAft>
              <a:defRPr/>
            </a:pPr>
            <a:r>
              <a:rPr lang="en-US" dirty="0" smtClean="0">
                <a:solidFill>
                  <a:schemeClr val="tx1">
                    <a:lumMod val="85000"/>
                    <a:lumOff val="15000"/>
                  </a:schemeClr>
                </a:solidFill>
              </a:rPr>
              <a:t>Most of Conrad’s works literally focus on voyage at seas, yet symbolically the voyages are focused on self-discovery.</a:t>
            </a:r>
          </a:p>
          <a:p>
            <a:pPr lvl="1" eaLnBrk="1" fontAlgn="auto" hangingPunct="1">
              <a:spcAft>
                <a:spcPts val="0"/>
              </a:spcAft>
              <a:defRPr/>
            </a:pPr>
            <a:r>
              <a:rPr lang="en-US" dirty="0" smtClean="0">
                <a:solidFill>
                  <a:schemeClr val="tx1">
                    <a:lumMod val="85000"/>
                    <a:lumOff val="15000"/>
                  </a:schemeClr>
                </a:solidFill>
              </a:rPr>
              <a:t>He commonly focused on loyalty and the limits of self-knowledge.</a:t>
            </a:r>
          </a:p>
          <a:p>
            <a:pPr eaLnBrk="1" fontAlgn="auto" hangingPunct="1">
              <a:spcAft>
                <a:spcPts val="0"/>
              </a:spcAft>
              <a:defRPr/>
            </a:pPr>
            <a:r>
              <a:rPr lang="en-US" dirty="0" smtClean="0">
                <a:solidFill>
                  <a:schemeClr val="tx1">
                    <a:lumMod val="85000"/>
                    <a:lumOff val="15000"/>
                  </a:schemeClr>
                </a:solidFill>
              </a:rPr>
              <a:t>Joseph Conrad died in 1924 of a heart attack.</a:t>
            </a:r>
          </a:p>
          <a:p>
            <a:pPr lvl="1" eaLnBrk="1" fontAlgn="auto" hangingPunct="1">
              <a:spcAft>
                <a:spcPts val="0"/>
              </a:spcAft>
              <a:defRPr/>
            </a:pPr>
            <a:r>
              <a:rPr lang="en-US" dirty="0" smtClean="0">
                <a:solidFill>
                  <a:schemeClr val="tx1">
                    <a:lumMod val="85000"/>
                    <a:lumOff val="15000"/>
                  </a:schemeClr>
                </a:solidFill>
              </a:rPr>
              <a:t>Before his death England’s Prime Minister offered Conrad a British knighthood, yet he declined.</a:t>
            </a:r>
            <a:endParaRPr lang="en-US"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bwMode="auto"/>
        <p:txBody>
          <a:bodyPr wrap="square" numCol="1" compatLnSpc="1">
            <a:prstTxWarp prst="textNoShape">
              <a:avLst/>
            </a:prstTxWarp>
          </a:bodyPr>
          <a:lstStyle/>
          <a:p>
            <a:pPr eaLnBrk="1" hangingPunct="1"/>
            <a:r>
              <a:rPr lang="en-US" smtClean="0">
                <a:effectLst/>
              </a:rPr>
              <a:t>“The Lagoon”</a:t>
            </a:r>
          </a:p>
        </p:txBody>
      </p:sp>
      <p:sp>
        <p:nvSpPr>
          <p:cNvPr id="37890" name="Rectangle 3"/>
          <p:cNvSpPr>
            <a:spLocks noGrp="1"/>
          </p:cNvSpPr>
          <p:nvPr>
            <p:ph type="body" idx="1"/>
          </p:nvPr>
        </p:nvSpPr>
        <p:spPr>
          <a:xfrm>
            <a:off x="449263" y="2060575"/>
            <a:ext cx="8034337" cy="4427538"/>
          </a:xfrm>
        </p:spPr>
        <p:txBody>
          <a:bodyPr/>
          <a:lstStyle/>
          <a:p>
            <a:pPr eaLnBrk="1" hangingPunct="1"/>
            <a:r>
              <a:rPr lang="en-US" b="1" smtClean="0"/>
              <a:t>Why does Arsat ask the white man if he has medicine?</a:t>
            </a:r>
          </a:p>
          <a:p>
            <a:pPr eaLnBrk="1" hangingPunct="1"/>
            <a:endParaRPr lang="en-US" b="1" smtClean="0"/>
          </a:p>
          <a:p>
            <a:pPr eaLnBrk="1" hangingPunct="1"/>
            <a:r>
              <a:rPr lang="en-US" b="1" smtClean="0"/>
              <a:t>What is Arsat’s state of mind during this scene with the white man?</a:t>
            </a:r>
          </a:p>
          <a:p>
            <a:pPr eaLnBrk="1" hangingPunct="1"/>
            <a:endParaRPr lang="en-US" b="1" smtClean="0"/>
          </a:p>
          <a:p>
            <a:pPr eaLnBrk="1" hangingPunct="1"/>
            <a:r>
              <a:rPr lang="en-US" b="1" smtClean="0"/>
              <a:t>What does Arsat’s brother do while Arsat and Diamelen run to the canoe?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en-US" smtClean="0">
                <a:effectLst/>
              </a:rPr>
              <a:t>“The Lagoon”</a:t>
            </a:r>
          </a:p>
        </p:txBody>
      </p:sp>
      <p:sp>
        <p:nvSpPr>
          <p:cNvPr id="46083" name="Rectangle 3"/>
          <p:cNvSpPr>
            <a:spLocks noGrp="1"/>
          </p:cNvSpPr>
          <p:nvPr>
            <p:ph type="body" idx="4294967295"/>
          </p:nvPr>
        </p:nvSpPr>
        <p:spPr>
          <a:xfrm>
            <a:off x="449263" y="2060575"/>
            <a:ext cx="8034337" cy="4427538"/>
          </a:xfrm>
        </p:spPr>
        <p:txBody>
          <a:bodyPr/>
          <a:lstStyle/>
          <a:p>
            <a:pPr eaLnBrk="1" hangingPunct="1"/>
            <a:r>
              <a:rPr lang="en-US" b="1" smtClean="0"/>
              <a:t>Why does Arsat ask the white man if he has medicine?</a:t>
            </a:r>
          </a:p>
          <a:p>
            <a:pPr marL="742950" lvl="1" indent="-285750" eaLnBrk="1" hangingPunct="1"/>
            <a:r>
              <a:rPr lang="en-US" smtClean="0">
                <a:solidFill>
                  <a:srgbClr val="FF0000"/>
                </a:solidFill>
              </a:rPr>
              <a:t>He hopes to save/ cure Diamelen</a:t>
            </a:r>
          </a:p>
          <a:p>
            <a:pPr eaLnBrk="1" hangingPunct="1"/>
            <a:r>
              <a:rPr lang="en-US" b="1" smtClean="0"/>
              <a:t>What is Arsat’s state of mind during this scene with the white man?</a:t>
            </a:r>
          </a:p>
          <a:p>
            <a:pPr marL="742950" lvl="1" indent="-285750" eaLnBrk="1" hangingPunct="1"/>
            <a:r>
              <a:rPr lang="en-US" smtClean="0">
                <a:solidFill>
                  <a:srgbClr val="FF0000"/>
                </a:solidFill>
              </a:rPr>
              <a:t>Disturbed:  He is confused whether or not he made the correct decision.</a:t>
            </a:r>
          </a:p>
          <a:p>
            <a:pPr marL="742950" lvl="1" indent="-285750" eaLnBrk="1" hangingPunct="1"/>
            <a:r>
              <a:rPr lang="en-US" smtClean="0">
                <a:solidFill>
                  <a:srgbClr val="FF0000"/>
                </a:solidFill>
              </a:rPr>
              <a:t>Anxious:  He is anxiously hoping for a cure for Diamelen.</a:t>
            </a:r>
          </a:p>
          <a:p>
            <a:pPr eaLnBrk="1" hangingPunct="1"/>
            <a:r>
              <a:rPr lang="en-US" b="1" smtClean="0"/>
              <a:t>What does Arsat’s brother do while Arsat and Diamelen run to the canoe?</a:t>
            </a:r>
          </a:p>
          <a:p>
            <a:pPr marL="742950" lvl="1" indent="-285750" eaLnBrk="1" hangingPunct="1"/>
            <a:r>
              <a:rPr lang="en-US" smtClean="0">
                <a:solidFill>
                  <a:srgbClr val="FF0000"/>
                </a:solidFill>
              </a:rPr>
              <a:t>He shoots at the men in chase.</a:t>
            </a:r>
          </a:p>
          <a:p>
            <a:pPr marL="742950" lvl="1" indent="-285750" eaLnBrk="1" hangingPunct="1"/>
            <a:r>
              <a:rPr lang="en-US" smtClean="0">
                <a:solidFill>
                  <a:srgbClr val="FF0000"/>
                </a:solidFill>
              </a:rPr>
              <a:t>He is captured by them.</a:t>
            </a:r>
          </a:p>
          <a:p>
            <a:pPr marL="742950" lvl="1" indent="-285750" eaLnBrk="1" hangingPunct="1"/>
            <a:r>
              <a:rPr lang="en-US" smtClean="0">
                <a:solidFill>
                  <a:srgbClr val="FF0000"/>
                </a:solidFill>
              </a:rPr>
              <a:t>He is killed by the men in chase.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en-US" smtClean="0">
                <a:effectLst/>
              </a:rPr>
              <a:t>“The Lagoon”</a:t>
            </a:r>
          </a:p>
        </p:txBody>
      </p:sp>
      <p:sp>
        <p:nvSpPr>
          <p:cNvPr id="47107" name="Rectangle 3"/>
          <p:cNvSpPr>
            <a:spLocks noGrp="1"/>
          </p:cNvSpPr>
          <p:nvPr>
            <p:ph type="body" idx="4294967295"/>
          </p:nvPr>
        </p:nvSpPr>
        <p:spPr>
          <a:xfrm>
            <a:off x="449263" y="2060575"/>
            <a:ext cx="8034337" cy="4427538"/>
          </a:xfrm>
        </p:spPr>
        <p:txBody>
          <a:bodyPr/>
          <a:lstStyle/>
          <a:p>
            <a:pPr eaLnBrk="1" hangingPunct="1"/>
            <a:r>
              <a:rPr lang="en-US" b="1" smtClean="0"/>
              <a:t>What motivates Arsat to allow his brother to stay behind?</a:t>
            </a:r>
          </a:p>
          <a:p>
            <a:pPr eaLnBrk="1" hangingPunct="1"/>
            <a:endParaRPr lang="en-US" b="1" smtClean="0"/>
          </a:p>
          <a:p>
            <a:pPr eaLnBrk="1" hangingPunct="1"/>
            <a:r>
              <a:rPr lang="en-US" b="1" smtClean="0"/>
              <a:t>What is Arsat’s purpose in telling his story?</a:t>
            </a:r>
          </a:p>
          <a:p>
            <a:pPr eaLnBrk="1" hangingPunct="1"/>
            <a:endParaRPr lang="en-US" b="1" smtClean="0"/>
          </a:p>
          <a:p>
            <a:pPr eaLnBrk="1" hangingPunct="1"/>
            <a:r>
              <a:rPr lang="en-US" b="1" smtClean="0"/>
              <a:t>Following Diamelen’s death, Arsat says, “I can see nothing,” and the white man replies, “There is nothing.”  What does each statement mean?</a:t>
            </a:r>
          </a:p>
          <a:p>
            <a:pPr eaLnBrk="1" hangingPunct="1"/>
            <a:endParaRPr lang="en-US" b="1" smtClean="0"/>
          </a:p>
          <a:p>
            <a:pPr eaLnBrk="1" hangingPunct="1"/>
            <a:r>
              <a:rPr lang="en-US" b="1" smtClean="0">
                <a:solidFill>
                  <a:srgbClr val="430F09"/>
                </a:solidFill>
              </a:rPr>
              <a:t>What is the theme of this narrative?</a:t>
            </a:r>
          </a:p>
          <a:p>
            <a:pPr eaLnBrk="1" hangingPunct="1"/>
            <a:endParaRPr lang="en-US"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bwMode="auto">
          <a:noFill/>
        </p:spPr>
        <p:txBody>
          <a:bodyPr wrap="square" numCol="1" compatLnSpc="1">
            <a:prstTxWarp prst="textNoShape">
              <a:avLst/>
            </a:prstTxWarp>
          </a:bodyPr>
          <a:lstStyle/>
          <a:p>
            <a:pPr eaLnBrk="1" hangingPunct="1"/>
            <a:r>
              <a:rPr lang="en-US" smtClean="0">
                <a:effectLst/>
              </a:rPr>
              <a:t>“The Lagoon”</a:t>
            </a:r>
          </a:p>
        </p:txBody>
      </p:sp>
      <p:sp>
        <p:nvSpPr>
          <p:cNvPr id="48131" name="Rectangle 3"/>
          <p:cNvSpPr>
            <a:spLocks noGrp="1"/>
          </p:cNvSpPr>
          <p:nvPr>
            <p:ph type="body" idx="4294967295"/>
          </p:nvPr>
        </p:nvSpPr>
        <p:spPr>
          <a:xfrm>
            <a:off x="449263" y="2060575"/>
            <a:ext cx="8034337" cy="4427538"/>
          </a:xfrm>
        </p:spPr>
        <p:txBody>
          <a:bodyPr/>
          <a:lstStyle/>
          <a:p>
            <a:pPr eaLnBrk="1" hangingPunct="1"/>
            <a:r>
              <a:rPr lang="en-US" b="1" smtClean="0"/>
              <a:t>What motivates Arsat to allow his brother to stay behind?</a:t>
            </a:r>
          </a:p>
          <a:p>
            <a:pPr marL="742950" lvl="1" indent="-285750" eaLnBrk="1" hangingPunct="1"/>
            <a:r>
              <a:rPr lang="en-US" smtClean="0">
                <a:solidFill>
                  <a:srgbClr val="FF0000"/>
                </a:solidFill>
              </a:rPr>
              <a:t>His love for Diamelen</a:t>
            </a:r>
          </a:p>
          <a:p>
            <a:pPr eaLnBrk="1" hangingPunct="1"/>
            <a:r>
              <a:rPr lang="en-US" b="1" smtClean="0"/>
              <a:t>What is Arsat’s purpose in telling his story?</a:t>
            </a:r>
          </a:p>
          <a:p>
            <a:pPr marL="742950" lvl="1" indent="-285750" eaLnBrk="1" hangingPunct="1"/>
            <a:r>
              <a:rPr lang="en-US" smtClean="0">
                <a:solidFill>
                  <a:srgbClr val="FF0000"/>
                </a:solidFill>
              </a:rPr>
              <a:t>He is torn by the guilt of leaving his brother top run away with Diamelen.</a:t>
            </a:r>
          </a:p>
          <a:p>
            <a:pPr eaLnBrk="1" hangingPunct="1"/>
            <a:r>
              <a:rPr lang="en-US" b="1" smtClean="0"/>
              <a:t>Following Diamelen’s death, Arsat says, “I can see nothing,” and the white man replies, “There is nothing.”  What does each statement mean?</a:t>
            </a:r>
          </a:p>
          <a:p>
            <a:pPr marL="742950" lvl="1" indent="-285750" eaLnBrk="1" hangingPunct="1"/>
            <a:r>
              <a:rPr lang="en-US" smtClean="0">
                <a:solidFill>
                  <a:srgbClr val="FF0000"/>
                </a:solidFill>
              </a:rPr>
              <a:t>Arsat means: Life means nothing now that Diamelen is dead.</a:t>
            </a:r>
          </a:p>
          <a:p>
            <a:pPr marL="742950" lvl="1" indent="-285750" eaLnBrk="1" hangingPunct="1"/>
            <a:r>
              <a:rPr lang="en-US" smtClean="0">
                <a:solidFill>
                  <a:srgbClr val="FF0000"/>
                </a:solidFill>
              </a:rPr>
              <a:t>White Man: There are no illusions to cling to.</a:t>
            </a:r>
          </a:p>
          <a:p>
            <a:pPr eaLnBrk="1" hangingPunct="1"/>
            <a:r>
              <a:rPr lang="en-US" b="1" smtClean="0">
                <a:solidFill>
                  <a:srgbClr val="430F09"/>
                </a:solidFill>
              </a:rPr>
              <a:t>What is the theme of this narrative?</a:t>
            </a:r>
          </a:p>
          <a:p>
            <a:pPr marL="742950" lvl="1" indent="-285750" eaLnBrk="1" hangingPunct="1"/>
            <a:r>
              <a:rPr lang="en-US" smtClean="0">
                <a:solidFill>
                  <a:srgbClr val="FF0000"/>
                </a:solidFill>
              </a:rPr>
              <a:t>Conrad is saying that all human life is illusion.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Reading Fiction</a:t>
            </a:r>
            <a:endParaRPr lang="en-US" dirty="0"/>
          </a:p>
        </p:txBody>
      </p:sp>
      <p:sp>
        <p:nvSpPr>
          <p:cNvPr id="3" name="Content Placeholder 2"/>
          <p:cNvSpPr>
            <a:spLocks noGrp="1"/>
          </p:cNvSpPr>
          <p:nvPr>
            <p:ph idx="1"/>
          </p:nvPr>
        </p:nvSpPr>
        <p:spPr>
          <a:xfrm>
            <a:off x="454025" y="2085975"/>
            <a:ext cx="8029575" cy="4437063"/>
          </a:xfrm>
        </p:spPr>
        <p:txBody>
          <a:bodyPr/>
          <a:lstStyle/>
          <a:p>
            <a:pPr eaLnBrk="1" hangingPunct="1"/>
            <a:r>
              <a:rPr lang="en-US" smtClean="0"/>
              <a:t>When we read fiction, we need to identify and interpret </a:t>
            </a:r>
            <a:r>
              <a:rPr lang="en-US" b="1" smtClean="0"/>
              <a:t>symbols</a:t>
            </a:r>
            <a:r>
              <a:rPr lang="en-US" smtClean="0"/>
              <a:t>, in order to then understand a work’s </a:t>
            </a:r>
            <a:r>
              <a:rPr lang="en-US" b="1" smtClean="0"/>
              <a:t>theme(s)</a:t>
            </a:r>
            <a:r>
              <a:rPr lang="en-US" smtClean="0"/>
              <a:t>.</a:t>
            </a:r>
          </a:p>
          <a:p>
            <a:pPr eaLnBrk="1" hangingPunct="1"/>
            <a:r>
              <a:rPr lang="en-US" smtClean="0"/>
              <a:t>What is a </a:t>
            </a:r>
            <a:r>
              <a:rPr lang="en-US" b="1" smtClean="0"/>
              <a:t>symbol</a:t>
            </a:r>
            <a:r>
              <a:rPr lang="en-US" smtClean="0"/>
              <a:t>?</a:t>
            </a:r>
          </a:p>
          <a:p>
            <a:pPr eaLnBrk="1" hangingPunct="1"/>
            <a:r>
              <a:rPr lang="en-US" smtClean="0">
                <a:solidFill>
                  <a:srgbClr val="FF0000"/>
                </a:solidFill>
              </a:rPr>
              <a:t>A person, object, or action that conveys meaning beyond its literal significance</a:t>
            </a:r>
            <a:endParaRPr lang="en-US" smtClean="0"/>
          </a:p>
          <a:p>
            <a:pPr eaLnBrk="1" hangingPunct="1"/>
            <a:r>
              <a:rPr lang="en-US" smtClean="0"/>
              <a:t>What is a </a:t>
            </a:r>
            <a:r>
              <a:rPr lang="en-US" b="1" smtClean="0"/>
              <a:t>theme</a:t>
            </a:r>
            <a:r>
              <a:rPr lang="en-US" smtClean="0"/>
              <a:t>?</a:t>
            </a:r>
          </a:p>
          <a:p>
            <a:pPr eaLnBrk="1" hangingPunct="1"/>
            <a:r>
              <a:rPr lang="en-US" smtClean="0">
                <a:solidFill>
                  <a:srgbClr val="FF0000"/>
                </a:solidFill>
              </a:rPr>
              <a:t>A central idea or concern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Rocking-Horse Winner”</a:t>
            </a:r>
            <a:endParaRPr lang="en-US" dirty="0"/>
          </a:p>
        </p:txBody>
      </p:sp>
      <p:sp>
        <p:nvSpPr>
          <p:cNvPr id="19458" name="Content Placeholder 2"/>
          <p:cNvSpPr>
            <a:spLocks noGrp="1"/>
          </p:cNvSpPr>
          <p:nvPr>
            <p:ph idx="1"/>
          </p:nvPr>
        </p:nvSpPr>
        <p:spPr>
          <a:xfrm>
            <a:off x="423863" y="2286000"/>
            <a:ext cx="8059737" cy="4252913"/>
          </a:xfrm>
        </p:spPr>
        <p:txBody>
          <a:bodyPr/>
          <a:lstStyle/>
          <a:p>
            <a:pPr eaLnBrk="1" hangingPunct="1"/>
            <a:r>
              <a:rPr lang="en-US" b="1" smtClean="0"/>
              <a:t>What style or form of narrative might this story most closely resemble?</a:t>
            </a:r>
          </a:p>
          <a:p>
            <a:pPr eaLnBrk="1" hangingPunct="1"/>
            <a:endParaRPr lang="en-US" smtClean="0"/>
          </a:p>
          <a:p>
            <a:pPr eaLnBrk="1" hangingPunct="1"/>
            <a:r>
              <a:rPr lang="en-US" b="1" smtClean="0"/>
              <a:t>Why does Paul start betting on horse races?</a:t>
            </a:r>
          </a:p>
          <a:p>
            <a:pPr eaLnBrk="1" hangingPunct="1"/>
            <a:endParaRPr lang="en-US" smtClean="0"/>
          </a:p>
          <a:p>
            <a:pPr eaLnBrk="1" hangingPunct="1"/>
            <a:r>
              <a:rPr lang="en-US" b="1" smtClean="0"/>
              <a:t>How does Paul see “luck”?  What is his attitude toward “luck”?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Rocking-Horse Winner”</a:t>
            </a:r>
            <a:endParaRPr lang="en-US" dirty="0"/>
          </a:p>
        </p:txBody>
      </p:sp>
      <p:sp>
        <p:nvSpPr>
          <p:cNvPr id="3" name="Content Placeholder 2"/>
          <p:cNvSpPr>
            <a:spLocks noGrp="1"/>
          </p:cNvSpPr>
          <p:nvPr>
            <p:ph idx="1"/>
          </p:nvPr>
        </p:nvSpPr>
        <p:spPr>
          <a:xfrm>
            <a:off x="423863" y="2286000"/>
            <a:ext cx="8059737" cy="4252913"/>
          </a:xfrm>
        </p:spPr>
        <p:txBody>
          <a:bodyPr rtlCol="0">
            <a:normAutofit lnSpcReduction="10000"/>
          </a:bodyPr>
          <a:lstStyle/>
          <a:p>
            <a:pPr eaLnBrk="1" fontAlgn="auto" hangingPunct="1">
              <a:spcAft>
                <a:spcPts val="0"/>
              </a:spcAft>
              <a:defRPr/>
            </a:pPr>
            <a:r>
              <a:rPr lang="en-US" b="1" dirty="0" smtClean="0">
                <a:solidFill>
                  <a:schemeClr val="tx1">
                    <a:lumMod val="85000"/>
                    <a:lumOff val="15000"/>
                  </a:schemeClr>
                </a:solidFill>
              </a:rPr>
              <a:t>What style or form of narrative might this story most closely resemble?</a:t>
            </a:r>
          </a:p>
          <a:p>
            <a:pPr lvl="1" eaLnBrk="1" fontAlgn="auto" hangingPunct="1">
              <a:spcAft>
                <a:spcPts val="0"/>
              </a:spcAft>
              <a:defRPr/>
            </a:pPr>
            <a:r>
              <a:rPr lang="en-US" dirty="0" smtClean="0">
                <a:solidFill>
                  <a:srgbClr val="FF0000"/>
                </a:solidFill>
              </a:rPr>
              <a:t>Fairy Tale style</a:t>
            </a:r>
          </a:p>
          <a:p>
            <a:pPr lvl="2" eaLnBrk="1" fontAlgn="auto" hangingPunct="1">
              <a:spcAft>
                <a:spcPts val="0"/>
              </a:spcAft>
              <a:defRPr/>
            </a:pPr>
            <a:r>
              <a:rPr lang="en-US" dirty="0" smtClean="0">
                <a:solidFill>
                  <a:srgbClr val="FF0000"/>
                </a:solidFill>
              </a:rPr>
              <a:t>Supernatural aspects?</a:t>
            </a:r>
          </a:p>
          <a:p>
            <a:pPr eaLnBrk="1" fontAlgn="auto" hangingPunct="1">
              <a:spcAft>
                <a:spcPts val="0"/>
              </a:spcAft>
              <a:defRPr/>
            </a:pPr>
            <a:r>
              <a:rPr lang="en-US" b="1" dirty="0" smtClean="0">
                <a:solidFill>
                  <a:schemeClr val="tx1">
                    <a:lumMod val="85000"/>
                    <a:lumOff val="15000"/>
                  </a:schemeClr>
                </a:solidFill>
              </a:rPr>
              <a:t>Why does Paul start betting on horse races?</a:t>
            </a:r>
          </a:p>
          <a:p>
            <a:pPr lvl="1" eaLnBrk="1" fontAlgn="auto" hangingPunct="1">
              <a:spcAft>
                <a:spcPts val="0"/>
              </a:spcAft>
              <a:defRPr/>
            </a:pPr>
            <a:r>
              <a:rPr lang="en-US" dirty="0" smtClean="0">
                <a:solidFill>
                  <a:srgbClr val="FF0000"/>
                </a:solidFill>
              </a:rPr>
              <a:t>Relieve his mother’s stress anxiety</a:t>
            </a:r>
          </a:p>
          <a:p>
            <a:pPr lvl="2" eaLnBrk="1" fontAlgn="auto" hangingPunct="1">
              <a:spcAft>
                <a:spcPts val="0"/>
              </a:spcAft>
              <a:defRPr/>
            </a:pPr>
            <a:r>
              <a:rPr lang="en-US" dirty="0" smtClean="0">
                <a:solidFill>
                  <a:srgbClr val="FF0000"/>
                </a:solidFill>
              </a:rPr>
              <a:t>Worries about wealth and status</a:t>
            </a:r>
          </a:p>
          <a:p>
            <a:pPr eaLnBrk="1" fontAlgn="auto" hangingPunct="1">
              <a:spcAft>
                <a:spcPts val="0"/>
              </a:spcAft>
              <a:defRPr/>
            </a:pPr>
            <a:r>
              <a:rPr lang="en-US" b="1" dirty="0" smtClean="0">
                <a:solidFill>
                  <a:schemeClr val="tx1">
                    <a:lumMod val="85000"/>
                    <a:lumOff val="15000"/>
                  </a:schemeClr>
                </a:solidFill>
              </a:rPr>
              <a:t>How does Paul see “luck”?  What is his attitude toward “luck”?</a:t>
            </a:r>
          </a:p>
          <a:p>
            <a:pPr lvl="1" eaLnBrk="1" fontAlgn="auto" hangingPunct="1">
              <a:spcAft>
                <a:spcPts val="0"/>
              </a:spcAft>
              <a:defRPr/>
            </a:pPr>
            <a:r>
              <a:rPr lang="en-US" dirty="0" smtClean="0">
                <a:solidFill>
                  <a:srgbClr val="FF0000"/>
                </a:solidFill>
              </a:rPr>
              <a:t>People can create their own luck</a:t>
            </a:r>
          </a:p>
          <a:p>
            <a:pPr lvl="2" eaLnBrk="1" fontAlgn="auto" hangingPunct="1">
              <a:spcAft>
                <a:spcPts val="0"/>
              </a:spcAft>
              <a:defRPr/>
            </a:pPr>
            <a:r>
              <a:rPr lang="en-US" dirty="0" smtClean="0">
                <a:solidFill>
                  <a:srgbClr val="FF0000"/>
                </a:solidFill>
              </a:rPr>
              <a:t>Rides his horse to create luck</a:t>
            </a:r>
          </a:p>
          <a:p>
            <a:pPr lvl="1" eaLnBrk="1" fontAlgn="auto" hangingPunct="1">
              <a:spcAft>
                <a:spcPts val="0"/>
              </a:spcAft>
              <a:defRPr/>
            </a:pPr>
            <a:r>
              <a:rPr lang="en-US" dirty="0" smtClean="0">
                <a:solidFill>
                  <a:srgbClr val="FF0000"/>
                </a:solidFill>
              </a:rPr>
              <a:t>Luck is a place people can go and find money</a:t>
            </a:r>
          </a:p>
          <a:p>
            <a:pPr lvl="2" eaLnBrk="1" fontAlgn="auto" hangingPunct="1">
              <a:spcAft>
                <a:spcPts val="0"/>
              </a:spcAft>
              <a:defRPr/>
            </a:pPr>
            <a:r>
              <a:rPr lang="en-US" dirty="0" smtClean="0">
                <a:solidFill>
                  <a:srgbClr val="FF0000"/>
                </a:solidFill>
              </a:rPr>
              <a:t>It is where Paul discovers the winners of the races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accel="50000" decel="5000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accel="50000" decel="5000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accel="50000" decel="5000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Rocking-Horse Winner”</a:t>
            </a:r>
            <a:endParaRPr lang="en-US" dirty="0"/>
          </a:p>
        </p:txBody>
      </p:sp>
      <p:sp>
        <p:nvSpPr>
          <p:cNvPr id="21506" name="Content Placeholder 2"/>
          <p:cNvSpPr>
            <a:spLocks noGrp="1"/>
          </p:cNvSpPr>
          <p:nvPr>
            <p:ph idx="1"/>
          </p:nvPr>
        </p:nvSpPr>
        <p:spPr>
          <a:xfrm>
            <a:off x="469900" y="2286000"/>
            <a:ext cx="8013700" cy="4252913"/>
          </a:xfrm>
        </p:spPr>
        <p:txBody>
          <a:bodyPr/>
          <a:lstStyle/>
          <a:p>
            <a:pPr eaLnBrk="1" hangingPunct="1"/>
            <a:r>
              <a:rPr lang="en-US" b="1" smtClean="0"/>
              <a:t>How does the British class system affect this stories themes?</a:t>
            </a:r>
          </a:p>
          <a:p>
            <a:pPr eaLnBrk="1" hangingPunct="1"/>
            <a:endParaRPr lang="en-US" b="1" smtClean="0"/>
          </a:p>
          <a:p>
            <a:pPr eaLnBrk="1" hangingPunct="1"/>
            <a:r>
              <a:rPr lang="en-US" b="1" smtClean="0"/>
              <a:t>What is the primary symbol?  What might it symbolize?</a:t>
            </a:r>
          </a:p>
          <a:p>
            <a:pPr eaLnBrk="1" hangingPunct="1"/>
            <a:endParaRPr lang="en-US" b="1" smtClean="0"/>
          </a:p>
          <a:p>
            <a:pPr eaLnBrk="1" hangingPunct="1"/>
            <a:r>
              <a:rPr lang="en-US" b="1" smtClean="0"/>
              <a:t>What could be a theme (central idea or concern) of this text?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Rocking-Horse Winner”</a:t>
            </a:r>
            <a:endParaRPr lang="en-US" dirty="0"/>
          </a:p>
        </p:txBody>
      </p:sp>
      <p:sp>
        <p:nvSpPr>
          <p:cNvPr id="3" name="Content Placeholder 2"/>
          <p:cNvSpPr>
            <a:spLocks noGrp="1"/>
          </p:cNvSpPr>
          <p:nvPr>
            <p:ph idx="1"/>
          </p:nvPr>
        </p:nvSpPr>
        <p:spPr>
          <a:xfrm>
            <a:off x="469900" y="2286000"/>
            <a:ext cx="8013700" cy="4252913"/>
          </a:xfrm>
        </p:spPr>
        <p:txBody>
          <a:bodyPr rtlCol="0">
            <a:normAutofit lnSpcReduction="10000"/>
          </a:bodyPr>
          <a:lstStyle/>
          <a:p>
            <a:pPr eaLnBrk="1" fontAlgn="auto" hangingPunct="1">
              <a:spcAft>
                <a:spcPts val="0"/>
              </a:spcAft>
              <a:defRPr/>
            </a:pPr>
            <a:r>
              <a:rPr lang="en-US" b="1" dirty="0" smtClean="0">
                <a:solidFill>
                  <a:schemeClr val="tx1">
                    <a:lumMod val="85000"/>
                    <a:lumOff val="15000"/>
                  </a:schemeClr>
                </a:solidFill>
              </a:rPr>
              <a:t>How does the British class system affect this stories themes?</a:t>
            </a:r>
          </a:p>
          <a:p>
            <a:pPr lvl="1" eaLnBrk="1" fontAlgn="auto" hangingPunct="1">
              <a:spcAft>
                <a:spcPts val="0"/>
              </a:spcAft>
              <a:defRPr/>
            </a:pPr>
            <a:r>
              <a:rPr lang="en-US" dirty="0" smtClean="0">
                <a:solidFill>
                  <a:srgbClr val="FF0000"/>
                </a:solidFill>
              </a:rPr>
              <a:t>Highly stratified with very little social mobility</a:t>
            </a:r>
          </a:p>
          <a:p>
            <a:pPr lvl="2" eaLnBrk="1" fontAlgn="auto" hangingPunct="1">
              <a:spcAft>
                <a:spcPts val="0"/>
              </a:spcAft>
              <a:defRPr/>
            </a:pPr>
            <a:r>
              <a:rPr lang="en-US" dirty="0" smtClean="0">
                <a:solidFill>
                  <a:srgbClr val="FF0000"/>
                </a:solidFill>
              </a:rPr>
              <a:t>Because of this, the mother is very scared of losing her status.  </a:t>
            </a:r>
          </a:p>
          <a:p>
            <a:pPr eaLnBrk="1" fontAlgn="auto" hangingPunct="1">
              <a:spcAft>
                <a:spcPts val="0"/>
              </a:spcAft>
              <a:defRPr/>
            </a:pPr>
            <a:r>
              <a:rPr lang="en-US" b="1" dirty="0" smtClean="0">
                <a:solidFill>
                  <a:schemeClr val="tx1">
                    <a:lumMod val="85000"/>
                    <a:lumOff val="15000"/>
                  </a:schemeClr>
                </a:solidFill>
              </a:rPr>
              <a:t>What is the primary symbol?  What might it symbolize?</a:t>
            </a:r>
          </a:p>
          <a:p>
            <a:pPr lvl="1" eaLnBrk="1" fontAlgn="auto" hangingPunct="1">
              <a:spcAft>
                <a:spcPts val="0"/>
              </a:spcAft>
              <a:defRPr/>
            </a:pPr>
            <a:r>
              <a:rPr lang="en-US" b="1" dirty="0" smtClean="0">
                <a:solidFill>
                  <a:srgbClr val="FF0000"/>
                </a:solidFill>
              </a:rPr>
              <a:t>The Rocking-Horse</a:t>
            </a:r>
            <a:r>
              <a:rPr lang="en-US" dirty="0" smtClean="0">
                <a:solidFill>
                  <a:srgbClr val="FF0000"/>
                </a:solidFill>
              </a:rPr>
              <a:t>:</a:t>
            </a:r>
          </a:p>
          <a:p>
            <a:pPr lvl="2" eaLnBrk="1" fontAlgn="auto" hangingPunct="1">
              <a:spcAft>
                <a:spcPts val="0"/>
              </a:spcAft>
              <a:defRPr/>
            </a:pPr>
            <a:r>
              <a:rPr lang="en-US" dirty="0" smtClean="0">
                <a:solidFill>
                  <a:srgbClr val="FF0000"/>
                </a:solidFill>
              </a:rPr>
              <a:t>Futile struggle of Materialism</a:t>
            </a:r>
          </a:p>
          <a:p>
            <a:pPr lvl="2" eaLnBrk="1" fontAlgn="auto" hangingPunct="1">
              <a:spcAft>
                <a:spcPts val="0"/>
              </a:spcAft>
              <a:defRPr/>
            </a:pPr>
            <a:r>
              <a:rPr lang="en-US" dirty="0" smtClean="0">
                <a:solidFill>
                  <a:srgbClr val="FF0000"/>
                </a:solidFill>
              </a:rPr>
              <a:t>Desperate measures to gain wealth</a:t>
            </a:r>
          </a:p>
          <a:p>
            <a:pPr lvl="2" eaLnBrk="1" fontAlgn="auto" hangingPunct="1">
              <a:spcAft>
                <a:spcPts val="0"/>
              </a:spcAft>
              <a:defRPr/>
            </a:pPr>
            <a:r>
              <a:rPr lang="en-US" dirty="0" smtClean="0">
                <a:solidFill>
                  <a:srgbClr val="FF0000"/>
                </a:solidFill>
              </a:rPr>
              <a:t>Unrealistic attachments to ideals of wealth and status</a:t>
            </a:r>
          </a:p>
          <a:p>
            <a:pPr eaLnBrk="1" fontAlgn="auto" hangingPunct="1">
              <a:spcAft>
                <a:spcPts val="0"/>
              </a:spcAft>
              <a:defRPr/>
            </a:pPr>
            <a:r>
              <a:rPr lang="en-US" b="1" dirty="0" smtClean="0">
                <a:solidFill>
                  <a:schemeClr val="tx1">
                    <a:lumMod val="85000"/>
                    <a:lumOff val="15000"/>
                  </a:schemeClr>
                </a:solidFill>
              </a:rPr>
              <a:t>What could be a theme (central idea or concern) of this text?</a:t>
            </a:r>
          </a:p>
          <a:p>
            <a:pPr lvl="1" eaLnBrk="1" fontAlgn="auto" hangingPunct="1">
              <a:spcAft>
                <a:spcPts val="0"/>
              </a:spcAft>
              <a:defRPr/>
            </a:pPr>
            <a:r>
              <a:rPr lang="en-US" dirty="0" smtClean="0">
                <a:solidFill>
                  <a:srgbClr val="FF0000"/>
                </a:solidFill>
              </a:rPr>
              <a:t>Materialism can warp people psychologically </a:t>
            </a:r>
          </a:p>
          <a:p>
            <a:pPr lvl="1" eaLnBrk="1" fontAlgn="auto" hangingPunct="1">
              <a:spcAft>
                <a:spcPts val="0"/>
              </a:spcAft>
              <a:defRPr/>
            </a:pPr>
            <a:r>
              <a:rPr lang="en-US" dirty="0" smtClean="0">
                <a:solidFill>
                  <a:srgbClr val="FF0000"/>
                </a:solidFill>
              </a:rPr>
              <a:t>Futility of finding happiness in wealth or status (money)  </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accel="50000" decel="5000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accel="50000" decel="5000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accel="50000" decel="5000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accel="50000" decel="5000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accel="50000" decel="5000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Graham Greene (1904-1991)</a:t>
            </a:r>
            <a:endParaRPr lang="en-US" dirty="0"/>
          </a:p>
        </p:txBody>
      </p:sp>
      <p:sp>
        <p:nvSpPr>
          <p:cNvPr id="3" name="Content Placeholder 2"/>
          <p:cNvSpPr>
            <a:spLocks noGrp="1"/>
          </p:cNvSpPr>
          <p:nvPr>
            <p:ph idx="1"/>
          </p:nvPr>
        </p:nvSpPr>
        <p:spPr>
          <a:xfrm>
            <a:off x="454025" y="2286000"/>
            <a:ext cx="8029575" cy="4221163"/>
          </a:xfrm>
        </p:spPr>
        <p:txBody>
          <a:bodyPr rtlCol="0">
            <a:normAutofit fontScale="85000" lnSpcReduction="20000"/>
          </a:bodyPr>
          <a:lstStyle/>
          <a:p>
            <a:pPr eaLnBrk="1" fontAlgn="auto" hangingPunct="1">
              <a:spcAft>
                <a:spcPts val="0"/>
              </a:spcAft>
              <a:defRPr/>
            </a:pPr>
            <a:r>
              <a:rPr lang="en-US" dirty="0" smtClean="0">
                <a:solidFill>
                  <a:schemeClr val="tx1">
                    <a:lumMod val="85000"/>
                    <a:lumOff val="15000"/>
                  </a:schemeClr>
                </a:solidFill>
              </a:rPr>
              <a:t>He was born in Hertfordshire in 1904.</a:t>
            </a:r>
          </a:p>
          <a:p>
            <a:pPr lvl="1" eaLnBrk="1" fontAlgn="auto" hangingPunct="1">
              <a:spcAft>
                <a:spcPts val="0"/>
              </a:spcAft>
              <a:defRPr/>
            </a:pPr>
            <a:r>
              <a:rPr lang="en-US" dirty="0" smtClean="0">
                <a:solidFill>
                  <a:schemeClr val="tx1">
                    <a:lumMod val="85000"/>
                    <a:lumOff val="15000"/>
                  </a:schemeClr>
                </a:solidFill>
              </a:rPr>
              <a:t>Son of a schoolmaster</a:t>
            </a:r>
          </a:p>
          <a:p>
            <a:pPr eaLnBrk="1" fontAlgn="auto" hangingPunct="1">
              <a:spcAft>
                <a:spcPts val="0"/>
              </a:spcAft>
              <a:defRPr/>
            </a:pPr>
            <a:r>
              <a:rPr lang="en-US" dirty="0" smtClean="0">
                <a:solidFill>
                  <a:schemeClr val="tx1">
                    <a:lumMod val="85000"/>
                    <a:lumOff val="15000"/>
                  </a:schemeClr>
                </a:solidFill>
              </a:rPr>
              <a:t>Studied at Oxford University</a:t>
            </a:r>
          </a:p>
          <a:p>
            <a:pPr lvl="1" eaLnBrk="1" fontAlgn="auto" hangingPunct="1">
              <a:spcAft>
                <a:spcPts val="0"/>
              </a:spcAft>
              <a:defRPr/>
            </a:pPr>
            <a:r>
              <a:rPr lang="en-US" dirty="0" smtClean="0">
                <a:solidFill>
                  <a:schemeClr val="tx1">
                    <a:lumMod val="85000"/>
                    <a:lumOff val="15000"/>
                  </a:schemeClr>
                </a:solidFill>
              </a:rPr>
              <a:t>Shortly after, Greene converts to Catholicism</a:t>
            </a:r>
          </a:p>
          <a:p>
            <a:pPr eaLnBrk="1" fontAlgn="auto" hangingPunct="1">
              <a:spcAft>
                <a:spcPts val="0"/>
              </a:spcAft>
              <a:defRPr/>
            </a:pPr>
            <a:r>
              <a:rPr lang="en-US" dirty="0" smtClean="0">
                <a:solidFill>
                  <a:schemeClr val="tx1">
                    <a:lumMod val="85000"/>
                    <a:lumOff val="15000"/>
                  </a:schemeClr>
                </a:solidFill>
              </a:rPr>
              <a:t>As a religious convert, Greene explored the themes of pain, fear, despair, and alienation.</a:t>
            </a:r>
          </a:p>
          <a:p>
            <a:pPr eaLnBrk="1" fontAlgn="auto" hangingPunct="1">
              <a:spcAft>
                <a:spcPts val="0"/>
              </a:spcAft>
              <a:defRPr/>
            </a:pPr>
            <a:r>
              <a:rPr lang="en-US" dirty="0" smtClean="0">
                <a:solidFill>
                  <a:schemeClr val="tx1">
                    <a:lumMod val="85000"/>
                    <a:lumOff val="15000"/>
                  </a:schemeClr>
                </a:solidFill>
              </a:rPr>
              <a:t>After working as an copy editor, Greene mainly worked as a freelance journalist.</a:t>
            </a:r>
          </a:p>
          <a:p>
            <a:pPr lvl="1" eaLnBrk="1" fontAlgn="auto" hangingPunct="1">
              <a:spcAft>
                <a:spcPts val="0"/>
              </a:spcAft>
              <a:defRPr/>
            </a:pPr>
            <a:r>
              <a:rPr lang="en-US" dirty="0" smtClean="0">
                <a:solidFill>
                  <a:schemeClr val="tx1">
                    <a:lumMod val="85000"/>
                    <a:lumOff val="15000"/>
                  </a:schemeClr>
                </a:solidFill>
              </a:rPr>
              <a:t>His job allowed him to develop his unique style and skill with his writing</a:t>
            </a:r>
          </a:p>
          <a:p>
            <a:pPr lvl="2" eaLnBrk="1" fontAlgn="auto" hangingPunct="1">
              <a:spcAft>
                <a:spcPts val="0"/>
              </a:spcAft>
              <a:defRPr/>
            </a:pPr>
            <a:r>
              <a:rPr lang="en-US" dirty="0" smtClean="0">
                <a:solidFill>
                  <a:schemeClr val="tx1">
                    <a:lumMod val="85000"/>
                    <a:lumOff val="15000"/>
                  </a:schemeClr>
                </a:solidFill>
              </a:rPr>
              <a:t>Strong powers of observation, sensitivity to atmosphere, and simplicity of language</a:t>
            </a:r>
          </a:p>
          <a:p>
            <a:pPr eaLnBrk="1" fontAlgn="auto" hangingPunct="1">
              <a:spcAft>
                <a:spcPts val="0"/>
              </a:spcAft>
              <a:defRPr/>
            </a:pPr>
            <a:r>
              <a:rPr lang="en-US" dirty="0" smtClean="0">
                <a:solidFill>
                  <a:schemeClr val="tx1">
                    <a:lumMod val="85000"/>
                    <a:lumOff val="15000"/>
                  </a:schemeClr>
                </a:solidFill>
              </a:rPr>
              <a:t>Many of his novels focus on spiritual crisis and burn with intense concern for salvation.</a:t>
            </a:r>
          </a:p>
          <a:p>
            <a:pPr eaLnBrk="1" fontAlgn="auto" hangingPunct="1">
              <a:spcAft>
                <a:spcPts val="0"/>
              </a:spcAft>
              <a:defRPr/>
            </a:pPr>
            <a:r>
              <a:rPr lang="en-US" dirty="0" smtClean="0">
                <a:solidFill>
                  <a:schemeClr val="tx1">
                    <a:lumMod val="85000"/>
                    <a:lumOff val="15000"/>
                  </a:schemeClr>
                </a:solidFill>
              </a:rPr>
              <a:t>Greene’s best fiction focuses on the psychology of human character, rather than plot.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Shocking Accident”</a:t>
            </a:r>
            <a:endParaRPr lang="en-US" dirty="0"/>
          </a:p>
        </p:txBody>
      </p:sp>
      <p:sp>
        <p:nvSpPr>
          <p:cNvPr id="24578" name="Content Placeholder 2"/>
          <p:cNvSpPr>
            <a:spLocks noGrp="1"/>
          </p:cNvSpPr>
          <p:nvPr>
            <p:ph idx="1"/>
          </p:nvPr>
        </p:nvSpPr>
        <p:spPr>
          <a:xfrm>
            <a:off x="439738" y="2286000"/>
            <a:ext cx="8308975" cy="4252913"/>
          </a:xfrm>
        </p:spPr>
        <p:txBody>
          <a:bodyPr/>
          <a:lstStyle/>
          <a:p>
            <a:pPr eaLnBrk="1" hangingPunct="1"/>
            <a:r>
              <a:rPr lang="en-US" b="1" smtClean="0"/>
              <a:t>What is the “shocking accident”?</a:t>
            </a:r>
          </a:p>
          <a:p>
            <a:pPr eaLnBrk="1" hangingPunct="1"/>
            <a:endParaRPr lang="en-US" b="1" smtClean="0"/>
          </a:p>
          <a:p>
            <a:pPr eaLnBrk="1" hangingPunct="1"/>
            <a:r>
              <a:rPr lang="en-US" b="1" smtClean="0"/>
              <a:t>After his father’s death, how does Jerome view his father and his death?</a:t>
            </a:r>
          </a:p>
          <a:p>
            <a:pPr eaLnBrk="1" hangingPunct="1"/>
            <a:endParaRPr lang="en-US" b="1" smtClean="0"/>
          </a:p>
          <a:p>
            <a:pPr eaLnBrk="1" hangingPunct="1"/>
            <a:r>
              <a:rPr lang="en-US" b="1" smtClean="0"/>
              <a:t>How do others view Jerome’s father’s death?</a:t>
            </a:r>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393</TotalTime>
  <Words>1709</Words>
  <Application>Microsoft Macintosh PowerPoint</Application>
  <PresentationFormat>On-screen Show (4:3)</PresentationFormat>
  <Paragraphs>201</Paragraphs>
  <Slides>25</Slides>
  <Notes>0</Notes>
  <HiddenSlides>0</HiddenSlides>
  <MMClips>0</MMClips>
  <ScaleCrop>false</ScaleCrop>
  <HeadingPairs>
    <vt:vector size="6" baseType="variant">
      <vt:variant>
        <vt:lpstr>Fonts Used</vt:lpstr>
      </vt:variant>
      <vt:variant>
        <vt:i4>4</vt:i4>
      </vt:variant>
      <vt:variant>
        <vt:lpstr>Design Template</vt:lpstr>
      </vt:variant>
      <vt:variant>
        <vt:i4>8</vt:i4>
      </vt:variant>
      <vt:variant>
        <vt:lpstr>Slide Titles</vt:lpstr>
      </vt:variant>
      <vt:variant>
        <vt:i4>25</vt:i4>
      </vt:variant>
    </vt:vector>
  </HeadingPairs>
  <TitlesOfParts>
    <vt:vector size="37" baseType="lpstr">
      <vt:lpstr>Arial</vt:lpstr>
      <vt:lpstr>Calisto MT</vt:lpstr>
      <vt:lpstr>Wingdings</vt:lpstr>
      <vt:lpstr>Calibri</vt:lpstr>
      <vt:lpstr>Codex</vt:lpstr>
      <vt:lpstr>Codex</vt:lpstr>
      <vt:lpstr>Codex</vt:lpstr>
      <vt:lpstr>Codex</vt:lpstr>
      <vt:lpstr>Codex</vt:lpstr>
      <vt:lpstr>Codex</vt:lpstr>
      <vt:lpstr>Codex</vt:lpstr>
      <vt:lpstr>Codex</vt:lpstr>
      <vt:lpstr>Modern Short Stories</vt:lpstr>
      <vt:lpstr>D.H. Lawrence (1885-1930)</vt:lpstr>
      <vt:lpstr>Reading Fiction</vt:lpstr>
      <vt:lpstr>“The Rocking-Horse Winner”</vt:lpstr>
      <vt:lpstr>“The Rocking-Horse Winner”</vt:lpstr>
      <vt:lpstr>“The Rocking-Horse Winner”</vt:lpstr>
      <vt:lpstr>“The Rocking-Horse Winner”</vt:lpstr>
      <vt:lpstr>Graham Greene (1904-1991)</vt:lpstr>
      <vt:lpstr>“A Shocking Accident”</vt:lpstr>
      <vt:lpstr>“A Shocking Accident”</vt:lpstr>
      <vt:lpstr>“A Shocking Accident”</vt:lpstr>
      <vt:lpstr>“A Shocking Accident”</vt:lpstr>
      <vt:lpstr>James Joyce (1882-1941)</vt:lpstr>
      <vt:lpstr>“Araby”</vt:lpstr>
      <vt:lpstr>“Araby”</vt:lpstr>
      <vt:lpstr>“Araby”</vt:lpstr>
      <vt:lpstr>“Araby”</vt:lpstr>
      <vt:lpstr>“Araby”</vt:lpstr>
      <vt:lpstr>“Araby”</vt:lpstr>
      <vt:lpstr>“Araby”</vt:lpstr>
      <vt:lpstr>Joseph Conrad (1857-1924)</vt:lpstr>
      <vt:lpstr>“The Lagoon”</vt:lpstr>
      <vt:lpstr>“The Lagoon”</vt:lpstr>
      <vt:lpstr>“The Lagoon”</vt:lpstr>
      <vt:lpstr>“The Lagoon”</vt:lpstr>
    </vt:vector>
  </TitlesOfParts>
  <Company>Notre Dame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Short Stories</dc:title>
  <dc:creator>Office 2004 Test Drive User</dc:creator>
  <cp:lastModifiedBy>James Marchbank</cp:lastModifiedBy>
  <cp:revision>5</cp:revision>
  <dcterms:created xsi:type="dcterms:W3CDTF">2010-09-14T12:15:55Z</dcterms:created>
  <dcterms:modified xsi:type="dcterms:W3CDTF">2010-09-16T18:11:32Z</dcterms:modified>
</cp:coreProperties>
</file>